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4"/>
  </p:notesMasterIdLst>
  <p:sldIdLst>
    <p:sldId id="567" r:id="rId3"/>
    <p:sldId id="400" r:id="rId4"/>
    <p:sldId id="583" r:id="rId5"/>
    <p:sldId id="656" r:id="rId6"/>
    <p:sldId id="570" r:id="rId7"/>
    <p:sldId id="537" r:id="rId8"/>
    <p:sldId id="651" r:id="rId9"/>
    <p:sldId id="612" r:id="rId10"/>
    <p:sldId id="648" r:id="rId11"/>
    <p:sldId id="606" r:id="rId12"/>
    <p:sldId id="632" r:id="rId13"/>
    <p:sldId id="538" r:id="rId14"/>
    <p:sldId id="568" r:id="rId15"/>
    <p:sldId id="569" r:id="rId16"/>
    <p:sldId id="542" r:id="rId17"/>
    <p:sldId id="402" r:id="rId18"/>
    <p:sldId id="543" r:id="rId19"/>
    <p:sldId id="545" r:id="rId20"/>
    <p:sldId id="540" r:id="rId21"/>
    <p:sldId id="546" r:id="rId22"/>
    <p:sldId id="547" r:id="rId23"/>
    <p:sldId id="563" r:id="rId24"/>
    <p:sldId id="580" r:id="rId25"/>
    <p:sldId id="541" r:id="rId26"/>
    <p:sldId id="549" r:id="rId27"/>
    <p:sldId id="650" r:id="rId28"/>
    <p:sldId id="539" r:id="rId29"/>
    <p:sldId id="551" r:id="rId30"/>
    <p:sldId id="555" r:id="rId31"/>
    <p:sldId id="554" r:id="rId32"/>
    <p:sldId id="558" r:id="rId33"/>
    <p:sldId id="581" r:id="rId34"/>
    <p:sldId id="550" r:id="rId35"/>
    <p:sldId id="582" r:id="rId36"/>
    <p:sldId id="654" r:id="rId37"/>
    <p:sldId id="655" r:id="rId38"/>
    <p:sldId id="652" r:id="rId39"/>
    <p:sldId id="653" r:id="rId40"/>
    <p:sldId id="504" r:id="rId41"/>
    <p:sldId id="565" r:id="rId42"/>
    <p:sldId id="532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1865" autoAdjust="0"/>
  </p:normalViewPr>
  <p:slideViewPr>
    <p:cSldViewPr snapToGrid="0">
      <p:cViewPr varScale="1">
        <p:scale>
          <a:sx n="105" d="100"/>
          <a:sy n="105" d="100"/>
        </p:scale>
        <p:origin x="10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8276F-86A2-4C07-8E93-8F3F5C967182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A8C26-EFB6-4F9E-854D-AEC636D40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11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4A8C26-EFB6-4F9E-854D-AEC636D408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88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8C26-EFB6-4F9E-854D-AEC636D408C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04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A8C26-EFB6-4F9E-854D-AEC636D408C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5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EFF42-77CF-4FB5-9283-363C71DD9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91908E-0622-4862-ABDF-39CDC1FDB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6509F4-E73E-4502-9695-F92CE8257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85CA-3CCA-4354-8A23-A633F915C7C5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A743A8-CB1D-4E49-B023-03517E17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5191CC-EE66-46E0-90A6-2CAA937B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91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AC15D-C614-4CF7-86C7-84411DF1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DF4D9B-D875-4750-9239-4734295E3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CD8BE4-B9AD-4DE1-924C-B1AF7098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DF3A-4F53-4952-B7BF-C7DED892073D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E052F-21AB-4640-94FC-76FBC842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9C4BB2-75A7-4B0D-BE7A-60B3F983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743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BD65BD-074D-44FA-9EC2-75EAA8D9F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EAA6CF-689E-4B0D-B8C4-FBC597391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ADA818-818C-4DD5-A110-617129D3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C8C6-F639-46DB-BF79-FC6841B256F9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309EE3-2D5C-4037-B6FA-AE262A8A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69A82F-1E05-49EE-B692-9327DD0D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0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93BD-6631-4176-BDBD-56ED05236BC8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461587"/>
            <a:ext cx="12192000" cy="19202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 userDrawn="1"/>
        </p:nvSpPr>
        <p:spPr>
          <a:xfrm flipV="1">
            <a:off x="0" y="6365575"/>
            <a:ext cx="12192000" cy="6095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10896533" y="612554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92277" y="6316543"/>
            <a:ext cx="28448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accent2">
                    <a:lumMod val="75000"/>
                  </a:schemeClr>
                </a:solidFill>
                <a:latin typeface="Broadway" panose="04040905080B02020502" pitchFamily="82" charset="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8" name="组合 4">
            <a:extLst>
              <a:ext uri="{FF2B5EF4-FFF2-40B4-BE49-F238E27FC236}">
                <a16:creationId xmlns:a16="http://schemas.microsoft.com/office/drawing/2014/main" id="{64D8030D-D04E-4D55-A664-D2BB3B86BCED}"/>
              </a:ext>
            </a:extLst>
          </p:cNvPr>
          <p:cNvGrpSpPr/>
          <p:nvPr userDrawn="1"/>
        </p:nvGrpSpPr>
        <p:grpSpPr>
          <a:xfrm>
            <a:off x="1172210" y="949191"/>
            <a:ext cx="7438390" cy="497205"/>
            <a:chOff x="711835" y="935355"/>
            <a:chExt cx="7438390" cy="49720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A0D6818-E3A1-4226-B242-998236D9AD16}"/>
                </a:ext>
              </a:extLst>
            </p:cNvPr>
            <p:cNvCxnSpPr/>
            <p:nvPr/>
          </p:nvCxnSpPr>
          <p:spPr>
            <a:xfrm flipH="1">
              <a:off x="1171575" y="1183640"/>
              <a:ext cx="6978650" cy="4445"/>
            </a:xfrm>
            <a:prstGeom prst="line">
              <a:avLst/>
            </a:prstGeom>
            <a:ln w="6350">
              <a:solidFill>
                <a:srgbClr val="FF7300"/>
              </a:solidFill>
              <a:prstDash val="sysDot"/>
              <a:headEnd type="oval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8867B03-0F40-4333-8944-7FF4D4747993}"/>
                </a:ext>
              </a:extLst>
            </p:cNvPr>
            <p:cNvSpPr/>
            <p:nvPr/>
          </p:nvSpPr>
          <p:spPr>
            <a:xfrm>
              <a:off x="711835" y="935355"/>
              <a:ext cx="497205" cy="497205"/>
            </a:xfrm>
            <a:prstGeom prst="ellipse">
              <a:avLst/>
            </a:prstGeom>
            <a:solidFill>
              <a:srgbClr val="FF7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等腰三角形 1024">
              <a:extLst>
                <a:ext uri="{FF2B5EF4-FFF2-40B4-BE49-F238E27FC236}">
                  <a16:creationId xmlns:a16="http://schemas.microsoft.com/office/drawing/2014/main" id="{63DDF419-8115-413E-8BEC-E72223C6BAB6}"/>
                </a:ext>
              </a:extLst>
            </p:cNvPr>
            <p:cNvSpPr/>
            <p:nvPr/>
          </p:nvSpPr>
          <p:spPr>
            <a:xfrm>
              <a:off x="780415" y="1033145"/>
              <a:ext cx="360045" cy="300990"/>
            </a:xfrm>
            <a:custGeom>
              <a:avLst/>
              <a:gdLst/>
              <a:ahLst/>
              <a:cxnLst/>
              <a:rect l="l" t="t" r="r" b="b"/>
              <a:pathLst>
                <a:path w="504056" h="421632">
                  <a:moveTo>
                    <a:pt x="252028" y="0"/>
                  </a:moveTo>
                  <a:lnTo>
                    <a:pt x="504056" y="216024"/>
                  </a:lnTo>
                  <a:lnTo>
                    <a:pt x="432048" y="216024"/>
                  </a:lnTo>
                  <a:lnTo>
                    <a:pt x="432048" y="421632"/>
                  </a:lnTo>
                  <a:lnTo>
                    <a:pt x="324036" y="421632"/>
                  </a:lnTo>
                  <a:lnTo>
                    <a:pt x="324036" y="312478"/>
                  </a:lnTo>
                  <a:lnTo>
                    <a:pt x="180020" y="312478"/>
                  </a:lnTo>
                  <a:lnTo>
                    <a:pt x="180020" y="421632"/>
                  </a:lnTo>
                  <a:lnTo>
                    <a:pt x="72008" y="421632"/>
                  </a:lnTo>
                  <a:lnTo>
                    <a:pt x="72008" y="216024"/>
                  </a:lnTo>
                  <a:lnTo>
                    <a:pt x="0" y="2160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571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D4C00-10CD-49EF-868F-669335A42818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461587"/>
            <a:ext cx="12192000" cy="19202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 userDrawn="1"/>
        </p:nvSpPr>
        <p:spPr>
          <a:xfrm flipV="1">
            <a:off x="0" y="6365575"/>
            <a:ext cx="12192000" cy="6095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10896533" y="612554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92277" y="6316543"/>
            <a:ext cx="28448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accent2">
                    <a:lumMod val="75000"/>
                  </a:schemeClr>
                </a:solidFill>
                <a:latin typeface="Broadway" panose="04040905080B02020502" pitchFamily="82" charset="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2050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2023/9/25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E:\ppt模板\201611\首页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95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9C516-FEB7-4915-A013-A10B0EA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8D160A-FBC5-4BFC-AC8D-6FB24FDC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AED50F-6641-40EB-B7DB-B631F7E3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747F-DEB4-4E52-999A-05079FA1CA06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2A8214-A28D-4305-90E6-2797AB39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731829-09B9-43F1-A2F2-4BDD3056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9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09333-9586-446F-804E-57200F27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B861B5-A660-4C44-8872-737667C02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168DCA-4293-4315-8C76-8994812A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D8D86-230F-4801-99CE-EE2E6F54D848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440A16-6850-4799-B035-AAF6F56B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4ABB5-273E-493E-8171-A7EA4AE1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53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508BF-C82E-4D63-BC0D-7B5D4100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83F2D-6E11-46E8-8CDE-3DD0F9002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9BA1D-5C5F-4D71-AC5B-964139B05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E098E2-8C97-4C72-944B-C4174BA9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189F-43EF-4F57-BFEC-D028BB1C9F06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758634-2E6E-4CCD-BCCD-1381007A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C0A1AB-737D-45BF-8CAD-FDAFDB3B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58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2058B-1581-45F6-B765-1A3617871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11E928-2303-4458-AE5E-510C1BA26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12A74B-A6F9-4221-9374-9705C1D3D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AC125B-575D-4578-98A8-50FE4D789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B13696-CC25-4EAB-A0BF-19959A93A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5CA6DB-107B-44D2-9D1D-CE2110EA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9550-D07B-4D59-9208-3B6778C23061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ABC7B7-FD13-4EC3-847F-964EDC4A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29A048-011D-4230-B045-1D9FA69A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3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A7101-0177-40CE-B31E-2CEF9087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0E29A9-7D64-4CBD-ADD7-28D25BFB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1E2F-891B-476D-91A7-49B85155C11C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9656BD-95D7-4996-AF22-C4580C23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4D38BC-4CE6-4CA0-ADD6-0DADEE53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07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7976DD-3680-44DC-9ADB-692A761D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0D44-F4A6-45C3-976A-C7D48B566147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5BA4B6-7519-441D-9025-FB9339A9E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7F7784-E1FE-4AEA-AC22-EDD06829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96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7B4D9-89F9-4219-8665-03C0FEE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FC0B9-7325-45A4-B056-EABE702CC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0CEB34-3E14-4FC6-A938-64BDF7570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D2FC08-485C-47ED-87A2-0074307D3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F85-A7FF-4A40-BB41-EEE45FF07EB6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D3ABEA-A317-4616-BBF3-A39F1E46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152206-21C8-4925-A209-78A2F7B7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39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C02D5-54F3-4CFB-B577-68D09A390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735FB6-32FC-4979-9E85-93DB57EF7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CA887A-4296-4E65-A302-ACE665F61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657B9D-F71D-4CE1-B4C7-3E05000D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81506-55D8-4809-A33C-504010170309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51011B-FFC0-4949-A445-888BC0E6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9B7C3B-C282-4083-8CD0-F4D76365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68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831C08-3E43-43A8-8725-2AA24A6E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3DEF10-34DE-468C-91E4-29296F3FD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C02A9F-B5A8-4753-BB76-071BDFAC5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A1F8F-A3BC-4127-82B9-38F2DEA97A39}" type="datetime1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411F2-E292-44A8-8D56-CE8E4F8A2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FB54C-FD03-4393-96EA-1767BB74E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E3180-0009-48DE-B11C-1DEDC7A13A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9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164636"/>
            <a:ext cx="12192000" cy="864099"/>
            <a:chOff x="0" y="123477"/>
            <a:chExt cx="9144000" cy="648074"/>
          </a:xfrm>
        </p:grpSpPr>
        <p:pic>
          <p:nvPicPr>
            <p:cNvPr id="3074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3477"/>
              <a:ext cx="2605088" cy="648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23478"/>
              <a:ext cx="2641600" cy="648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123478"/>
              <a:ext cx="2641600" cy="648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123478"/>
              <a:ext cx="2339752" cy="648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1424" y="6862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335360" y="356659"/>
            <a:ext cx="576064" cy="576064"/>
            <a:chOff x="251520" y="123478"/>
            <a:chExt cx="432048" cy="432048"/>
          </a:xfrm>
        </p:grpSpPr>
        <p:sp>
          <p:nvSpPr>
            <p:cNvPr id="9" name="椭圆 8"/>
            <p:cNvSpPr/>
            <p:nvPr userDrawn="1"/>
          </p:nvSpPr>
          <p:spPr>
            <a:xfrm>
              <a:off x="251520" y="123478"/>
              <a:ext cx="432048" cy="4320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D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燕尾形 7"/>
            <p:cNvSpPr/>
            <p:nvPr userDrawn="1"/>
          </p:nvSpPr>
          <p:spPr>
            <a:xfrm>
              <a:off x="359532" y="231490"/>
              <a:ext cx="216024" cy="216024"/>
            </a:xfrm>
            <a:prstGeom prst="chevron">
              <a:avLst/>
            </a:prstGeom>
            <a:solidFill>
              <a:srgbClr val="CD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1219170" rtl="0" eaLnBrk="1" latinLnBrk="0" hangingPunct="1">
        <a:spcBef>
          <a:spcPct val="0"/>
        </a:spcBef>
        <a:buNone/>
        <a:defRPr sz="4267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ub.docker.com/_/cento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docker.com/engine/reference/builder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07701" y="3926053"/>
            <a:ext cx="7965909" cy="1470025"/>
          </a:xfrm>
        </p:spPr>
        <p:txBody>
          <a:bodyPr>
            <a:no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云平台开发</a:t>
            </a:r>
            <a:br>
              <a:rPr lang="zh-CN" altLang="en-US" sz="4800" dirty="0">
                <a:solidFill>
                  <a:schemeClr val="bg1"/>
                </a:solidFill>
              </a:rPr>
            </a:b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07701" y="5253203"/>
            <a:ext cx="7958336" cy="1176536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信息科学与技术学院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苏泽荫</a:t>
            </a:r>
          </a:p>
          <a:p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0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6"/>
    </mc:Choice>
    <mc:Fallback xmlns="">
      <p:transition spd="slow" advTm="2057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8A471B-33C1-4661-9F47-DDF9355D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1746" y="6269211"/>
            <a:ext cx="2134235" cy="365760"/>
          </a:xfrm>
        </p:spPr>
        <p:txBody>
          <a:bodyPr/>
          <a:lstStyle/>
          <a:p>
            <a:pPr>
              <a:lnSpc>
                <a:spcPct val="150000"/>
              </a:lnSpc>
            </a:pPr>
            <a:fld id="{0C913308-F349-4B6D-A68A-DD1791B4A57B}" type="slidenum">
              <a:rPr lang="zh-CN" altLang="en-US" smtClean="0"/>
              <a:pPr>
                <a:lnSpc>
                  <a:spcPct val="150000"/>
                </a:lnSpc>
              </a:pPr>
              <a:t>10</a:t>
            </a:fld>
            <a:endParaRPr lang="zh-CN" altLang="en-US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673DDCA-C680-4AA2-B6EC-FB5F0ED81D57}"/>
              </a:ext>
            </a:extLst>
          </p:cNvPr>
          <p:cNvSpPr txBox="1"/>
          <p:nvPr/>
        </p:nvSpPr>
        <p:spPr>
          <a:xfrm>
            <a:off x="1440355" y="1535071"/>
            <a:ext cx="884428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400" b="1" spc="20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docker inspect tomcat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6C8945-55BD-4BF8-A548-17344C77AA55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Docker</a:t>
            </a:r>
            <a:r>
              <a:rPr lang="zh-CN" altLang="en-US" sz="3200" b="1" dirty="0">
                <a:solidFill>
                  <a:srgbClr val="FF0000"/>
                </a:solidFill>
              </a:rPr>
              <a:t>镜像原理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BA5324-1064-4008-B94A-18577AFF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355" y="2280822"/>
            <a:ext cx="8786818" cy="340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6023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28749" y="1604486"/>
            <a:ext cx="8086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什么是文件的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SHA256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的值呢？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简单的说，就是用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SHA256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算法给文件进行哈希运算产生的一个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256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位的值，这个值是唯一的，就是说如果这个文件有一丁点的更改，这个值就会变</a:t>
            </a:r>
          </a:p>
        </p:txBody>
      </p:sp>
      <p:sp>
        <p:nvSpPr>
          <p:cNvPr id="5" name="矩形 4"/>
          <p:cNvSpPr/>
          <p:nvPr/>
        </p:nvSpPr>
        <p:spPr>
          <a:xfrm>
            <a:off x="1538629" y="5434239"/>
            <a:ext cx="891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digest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其实就是就是根据镜像内容产生的一个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ID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，只要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digest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不变，镜像的内容一定不变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6C8945-55BD-4BF8-A548-17344C77AA55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Docker</a:t>
            </a:r>
            <a:r>
              <a:rPr lang="zh-CN" altLang="en-US" sz="3200" b="1" dirty="0">
                <a:solidFill>
                  <a:srgbClr val="FF0000"/>
                </a:solidFill>
              </a:rPr>
              <a:t>镜像原理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89" y="2897339"/>
            <a:ext cx="5428571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981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892019-DF6D-4B91-B617-D0465008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BCBDC5-2935-4C43-BFF7-E9CCA3214B09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复习回顾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27B861C-172B-4992-997C-9FAA068019C5}"/>
              </a:ext>
            </a:extLst>
          </p:cNvPr>
          <p:cNvSpPr txBox="1"/>
          <p:nvPr/>
        </p:nvSpPr>
        <p:spPr>
          <a:xfrm>
            <a:off x="1440355" y="1535071"/>
            <a:ext cx="8844288" cy="1815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定制</a:t>
            </a:r>
            <a:r>
              <a:rPr lang="en-US" altLang="zh-CN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centos</a:t>
            </a: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镜像</a:t>
            </a:r>
            <a:endParaRPr lang="en-US" altLang="zh-CN" sz="24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要求：在</a:t>
            </a:r>
            <a:r>
              <a:rPr lang="en-US" altLang="zh-CN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centos:7.9.2009</a:t>
            </a: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上增加</a:t>
            </a:r>
            <a:r>
              <a:rPr lang="en-US" altLang="zh-CN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vim</a:t>
            </a: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工具和</a:t>
            </a:r>
            <a:r>
              <a:rPr lang="en-US" altLang="zh-CN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ifconfig</a:t>
            </a: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命令使用</a:t>
            </a:r>
            <a:endParaRPr lang="en-US" sz="24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、从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Docker Hub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下载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centos:7.9.2009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镜像到本地并运行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、进入容器后分别安装</a:t>
            </a:r>
            <a:r>
              <a:rPr lang="en-US" altLang="zh-CN" sz="20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vim</a:t>
            </a:r>
            <a:r>
              <a:rPr lang="zh-CN" altLang="en-US" sz="20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和</a:t>
            </a:r>
            <a:r>
              <a:rPr lang="en-US" altLang="zh-CN" sz="20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net-tools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、提交容器修改使之成为一个新的镜像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2AE26AE-D1D2-466F-AFEF-968EAFD17977}"/>
              </a:ext>
            </a:extLst>
          </p:cNvPr>
          <p:cNvSpPr txBox="1"/>
          <p:nvPr/>
        </p:nvSpPr>
        <p:spPr>
          <a:xfrm>
            <a:off x="1440355" y="3635303"/>
            <a:ext cx="9258125" cy="2092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定制</a:t>
            </a:r>
            <a:r>
              <a:rPr lang="en-US" altLang="zh-CN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tomcat</a:t>
            </a: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镜像</a:t>
            </a:r>
            <a:endParaRPr lang="en-US" altLang="zh-CN" sz="24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2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要求：在</a:t>
            </a:r>
            <a:r>
              <a:rPr lang="en-US" altLang="zh-CN" sz="22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tomcat</a:t>
            </a:r>
            <a:r>
              <a:rPr lang="zh-CN" altLang="en-US" sz="22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最新镜像上修复无法浏览默认网页问题</a:t>
            </a:r>
            <a:endParaRPr lang="en-US" sz="22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、从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Docker Hub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下载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tomcat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镜像到本地并后台运行，端口号映射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9090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：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8080</a:t>
            </a: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、进入容器后切换到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tomcat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目录，浏览默认网页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IP:9090</a:t>
            </a:r>
            <a:endParaRPr lang="en-US" altLang="zh-CN" sz="20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b="1" spc="20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3</a:t>
            </a:r>
            <a:r>
              <a:rPr lang="zh-CN" altLang="en-US" sz="2000" b="1" spc="20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、拷贝相关文件，浏览默认网页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IP:9090</a:t>
            </a: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、提交容器修改使之成为一个新的镜像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8" name="3D 模型 7" descr="International Space Station">
                <a:extLst>
                  <a:ext uri="{FF2B5EF4-FFF2-40B4-BE49-F238E27FC236}">
                    <a16:creationId xmlns:a16="http://schemas.microsoft.com/office/drawing/2014/main" id="{1B7346C8-06D1-4CA1-8CE3-DF15A441CD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9982354"/>
                  </p:ext>
                </p:extLst>
              </p:nvPr>
            </p:nvGraphicFramePr>
            <p:xfrm>
              <a:off x="8768461" y="-42132"/>
              <a:ext cx="3175690" cy="19776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75690" cy="1977675"/>
                    </a:xfrm>
                    <a:prstGeom prst="rect">
                      <a:avLst/>
                    </a:prstGeom>
                  </am3d:spPr>
                  <am3d:camera>
                    <am3d:pos x="0" y="0" z="64577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748" d="1000000"/>
                    <am3d:preTrans dx="-900703" dy="-6153500" dz="-687014"/>
                    <am3d:scale>
                      <am3d:sx n="1000000" d="1000000"/>
                      <am3d:sy n="1000000" d="1000000"/>
                      <am3d:sz n="1000000" d="1000000"/>
                    </am3d:scale>
                    <am3d:rot ax="2487870" ay="565270" az="4938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65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模型 7" descr="International Space Station">
                <a:extLst>
                  <a:ext uri="{FF2B5EF4-FFF2-40B4-BE49-F238E27FC236}">
                    <a16:creationId xmlns:a16="http://schemas.microsoft.com/office/drawing/2014/main" id="{1B7346C8-06D1-4CA1-8CE3-DF15A441CD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8461" y="-42132"/>
                <a:ext cx="3175690" cy="19776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063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074" name="Picture 2" descr="查看源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47" y="1499806"/>
            <a:ext cx="7620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C657EB3-666B-4359-9135-5AAEE3A54AEC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Docker</a:t>
            </a:r>
            <a:r>
              <a:rPr lang="zh-CN" altLang="en-US" sz="3200" b="1" dirty="0">
                <a:solidFill>
                  <a:srgbClr val="FF0000"/>
                </a:solidFill>
              </a:rPr>
              <a:t>镜像制作</a:t>
            </a:r>
          </a:p>
        </p:txBody>
      </p:sp>
      <p:sp>
        <p:nvSpPr>
          <p:cNvPr id="3" name="矩形 2"/>
          <p:cNvSpPr/>
          <p:nvPr/>
        </p:nvSpPr>
        <p:spPr>
          <a:xfrm>
            <a:off x="1912747" y="4623853"/>
            <a:ext cx="4796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docker</a:t>
            </a:r>
            <a:r>
              <a:rPr lang="en-US" altLang="zh-CN" b="1" dirty="0"/>
              <a:t> save : </a:t>
            </a:r>
            <a:r>
              <a:rPr lang="zh-CN" altLang="en-US" b="1" dirty="0"/>
              <a:t>将指定镜像保存成 </a:t>
            </a:r>
            <a:r>
              <a:rPr lang="en-US" altLang="zh-CN" b="1" dirty="0"/>
              <a:t>tar </a:t>
            </a:r>
            <a:r>
              <a:rPr lang="zh-CN" altLang="en-US" b="1" dirty="0"/>
              <a:t>归档文件</a:t>
            </a:r>
          </a:p>
        </p:txBody>
      </p:sp>
      <p:sp>
        <p:nvSpPr>
          <p:cNvPr id="5" name="矩形 4"/>
          <p:cNvSpPr/>
          <p:nvPr/>
        </p:nvSpPr>
        <p:spPr>
          <a:xfrm>
            <a:off x="1912747" y="5069231"/>
            <a:ext cx="551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docker</a:t>
            </a:r>
            <a:r>
              <a:rPr lang="en-US" altLang="zh-CN" b="1" dirty="0"/>
              <a:t> load : </a:t>
            </a:r>
            <a:r>
              <a:rPr lang="zh-CN" altLang="en-US" b="1" dirty="0"/>
              <a:t>导入使用 </a:t>
            </a:r>
            <a:r>
              <a:rPr lang="en-US" altLang="zh-CN" b="1" dirty="0" err="1"/>
              <a:t>docker</a:t>
            </a:r>
            <a:r>
              <a:rPr lang="en-US" altLang="zh-CN" b="1" dirty="0"/>
              <a:t> save </a:t>
            </a:r>
            <a:r>
              <a:rPr lang="zh-CN" altLang="en-US" b="1" dirty="0"/>
              <a:t>命令导出的镜像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00146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892019-DF6D-4B91-B617-D0465008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657EB3-666B-4359-9135-5AAEE3A54AEC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Docker</a:t>
            </a:r>
            <a:r>
              <a:rPr lang="zh-CN" altLang="en-US" sz="3200" b="1" dirty="0">
                <a:solidFill>
                  <a:srgbClr val="FF0000"/>
                </a:solidFill>
              </a:rPr>
              <a:t>镜像制作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09C61E8-9FA5-4AAD-97BC-882BC0872545}"/>
              </a:ext>
            </a:extLst>
          </p:cNvPr>
          <p:cNvSpPr txBox="1"/>
          <p:nvPr/>
        </p:nvSpPr>
        <p:spPr>
          <a:xfrm>
            <a:off x="1582594" y="1387082"/>
            <a:ext cx="9105725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启动创建容器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docker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 run centos</a:t>
            </a: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修改容器层内容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容器转为镜像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docker commit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容器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id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镜像名称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: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版本号</a:t>
            </a: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镜像压缩（镜像不能传输）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docker save -o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压缩文件名称 镜像名称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: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版本号</a:t>
            </a: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镜像压缩文件解压成镜像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docker load -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i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压缩文件名称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A817D-E1E9-46AA-AFE8-515E6E4D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1" y="3073953"/>
            <a:ext cx="4059937" cy="34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303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892019-DF6D-4B91-B617-D0465008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2AE26AE-D1D2-466F-AFEF-968EAFD17977}"/>
              </a:ext>
            </a:extLst>
          </p:cNvPr>
          <p:cNvSpPr txBox="1"/>
          <p:nvPr/>
        </p:nvSpPr>
        <p:spPr>
          <a:xfrm>
            <a:off x="1625181" y="1884324"/>
            <a:ext cx="398767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8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简单的定制镜像方法？</a:t>
            </a:r>
            <a:endParaRPr lang="en-US" altLang="zh-CN" sz="28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2E6E7C-3022-46F6-8E8F-626E90021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2"/>
          <a:stretch>
            <a:fillRect/>
          </a:stretch>
        </p:blipFill>
        <p:spPr>
          <a:xfrm>
            <a:off x="7655722" y="1496513"/>
            <a:ext cx="912287" cy="1144954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3D 模型 2" descr="International Space Station">
                <a:extLst>
                  <a:ext uri="{FF2B5EF4-FFF2-40B4-BE49-F238E27FC236}">
                    <a16:creationId xmlns:a16="http://schemas.microsoft.com/office/drawing/2014/main" id="{4678646E-83FC-4540-AE69-220C4B39C4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5597671"/>
                  </p:ext>
                </p:extLst>
              </p:nvPr>
            </p:nvGraphicFramePr>
            <p:xfrm>
              <a:off x="-131468" y="4388317"/>
              <a:ext cx="3251752" cy="22439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1752" cy="2243900"/>
                    </a:xfrm>
                    <a:prstGeom prst="rect">
                      <a:avLst/>
                    </a:prstGeom>
                  </am3d:spPr>
                  <am3d:camera>
                    <am3d:pos x="0" y="0" z="64577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748" d="1000000"/>
                    <am3d:preTrans dx="-900703" dy="-6153500" dz="-687014"/>
                    <am3d:scale>
                      <am3d:sx n="1000000" d="1000000"/>
                      <am3d:sy n="1000000" d="1000000"/>
                      <am3d:sz n="1000000" d="1000000"/>
                    </am3d:scale>
                    <am3d:rot ax="3502975" ay="2862719" az="301402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365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 descr="International Space Station">
                <a:extLst>
                  <a:ext uri="{FF2B5EF4-FFF2-40B4-BE49-F238E27FC236}">
                    <a16:creationId xmlns:a16="http://schemas.microsoft.com/office/drawing/2014/main" id="{4678646E-83FC-4540-AE69-220C4B39C4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1468" y="4388317"/>
                <a:ext cx="3251752" cy="22439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箭头: 下 7">
            <a:extLst>
              <a:ext uri="{FF2B5EF4-FFF2-40B4-BE49-F238E27FC236}">
                <a16:creationId xmlns:a16="http://schemas.microsoft.com/office/drawing/2014/main" id="{DDB45423-B6F5-4799-AD5C-E91F9E96B535}"/>
              </a:ext>
            </a:extLst>
          </p:cNvPr>
          <p:cNvSpPr/>
          <p:nvPr/>
        </p:nvSpPr>
        <p:spPr>
          <a:xfrm>
            <a:off x="5194570" y="2583905"/>
            <a:ext cx="642026" cy="13035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爆炸形: 8 pt  8">
            <a:extLst>
              <a:ext uri="{FF2B5EF4-FFF2-40B4-BE49-F238E27FC236}">
                <a16:creationId xmlns:a16="http://schemas.microsoft.com/office/drawing/2014/main" id="{8F3E3D72-3F01-41DF-AB8C-F75EECEF0A69}"/>
              </a:ext>
            </a:extLst>
          </p:cNvPr>
          <p:cNvSpPr/>
          <p:nvPr/>
        </p:nvSpPr>
        <p:spPr>
          <a:xfrm>
            <a:off x="3921868" y="4216534"/>
            <a:ext cx="4348263" cy="173038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ea typeface="华文新魏" pitchFamily="2" charset="-122"/>
              </a:rPr>
              <a:t>Dockerfile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684894-D67C-4C63-9F2C-6D7B98076562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3.1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的简介</a:t>
            </a:r>
          </a:p>
        </p:txBody>
      </p:sp>
    </p:spTree>
    <p:extLst>
      <p:ext uri="{BB962C8B-B14F-4D97-AF65-F5344CB8AC3E}">
        <p14:creationId xmlns:p14="http://schemas.microsoft.com/office/powerpoint/2010/main" val="22740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DBEFA6-8111-4C05-9514-E130AA5D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477" y="428017"/>
            <a:ext cx="2996119" cy="29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8A471B-33C1-4661-9F47-DDF9355D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1746" y="6269211"/>
            <a:ext cx="2134235" cy="365760"/>
          </a:xfrm>
        </p:spPr>
        <p:txBody>
          <a:bodyPr/>
          <a:lstStyle/>
          <a:p>
            <a:pPr>
              <a:lnSpc>
                <a:spcPct val="150000"/>
              </a:lnSpc>
            </a:pPr>
            <a:fld id="{0C913308-F349-4B6D-A68A-DD1791B4A57B}" type="slidenum">
              <a:rPr lang="zh-CN" altLang="en-US" smtClean="0"/>
              <a:pPr>
                <a:lnSpc>
                  <a:spcPct val="150000"/>
                </a:lnSpc>
              </a:pPr>
              <a:t>16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684894-D67C-4C63-9F2C-6D7B98076562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3.1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的简介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9E4778-DE18-460B-A18E-F05E77FD4F8D}"/>
              </a:ext>
            </a:extLst>
          </p:cNvPr>
          <p:cNvSpPr txBox="1"/>
          <p:nvPr/>
        </p:nvSpPr>
        <p:spPr>
          <a:xfrm>
            <a:off x="1659367" y="1464411"/>
            <a:ext cx="7805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centos</a:t>
            </a:r>
            <a:r>
              <a:rPr lang="zh-CN" altLang="en-US" sz="2400" b="1" dirty="0"/>
              <a:t>、</a:t>
            </a:r>
            <a:r>
              <a:rPr lang="en-US" altLang="zh-CN" sz="2400" b="1" dirty="0" err="1"/>
              <a:t>nginx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tomcat</a:t>
            </a:r>
            <a:r>
              <a:rPr lang="zh-CN" altLang="en-US" sz="2400" b="1" dirty="0"/>
              <a:t>这些官方镜像都是哪里来的？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3ADB58-9837-4830-A687-DAF931DD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37" y="2275488"/>
            <a:ext cx="7095126" cy="45745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BBF2AB9-177F-4E91-9791-1BF458657757}"/>
              </a:ext>
            </a:extLst>
          </p:cNvPr>
          <p:cNvSpPr txBox="1"/>
          <p:nvPr/>
        </p:nvSpPr>
        <p:spPr>
          <a:xfrm>
            <a:off x="1659367" y="183443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https://hub.docker.com/_/centos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209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8A471B-33C1-4661-9F47-DDF9355D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1746" y="6269211"/>
            <a:ext cx="2134235" cy="365760"/>
          </a:xfrm>
        </p:spPr>
        <p:txBody>
          <a:bodyPr/>
          <a:lstStyle/>
          <a:p>
            <a:pPr>
              <a:lnSpc>
                <a:spcPct val="150000"/>
              </a:lnSpc>
            </a:pPr>
            <a:fld id="{0C913308-F349-4B6D-A68A-DD1791B4A57B}" type="slidenum">
              <a:rPr lang="zh-CN" altLang="en-US" smtClean="0"/>
              <a:pPr>
                <a:lnSpc>
                  <a:spcPct val="150000"/>
                </a:lnSpc>
              </a:pPr>
              <a:t>17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684894-D67C-4C63-9F2C-6D7B98076562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3.1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的简介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9E4778-DE18-460B-A18E-F05E77FD4F8D}"/>
              </a:ext>
            </a:extLst>
          </p:cNvPr>
          <p:cNvSpPr txBox="1"/>
          <p:nvPr/>
        </p:nvSpPr>
        <p:spPr>
          <a:xfrm>
            <a:off x="1523180" y="1639508"/>
            <a:ext cx="83114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FF0000"/>
                </a:solidFill>
              </a:rPr>
              <a:t>Dockerfile</a:t>
            </a:r>
            <a:r>
              <a:rPr lang="zh-CN" altLang="en-US" sz="2400" b="1" dirty="0"/>
              <a:t>是用来构建</a:t>
            </a:r>
            <a:r>
              <a:rPr lang="en-US" altLang="zh-CN" sz="2400" b="1" dirty="0"/>
              <a:t>Docker</a:t>
            </a:r>
            <a:r>
              <a:rPr lang="zh-CN" altLang="en-US" sz="2400" b="1" dirty="0"/>
              <a:t>镜像的文件，是由一系列命令和参数构成的脚本 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一份自动化的</a:t>
            </a:r>
            <a:r>
              <a:rPr lang="en-US" altLang="zh-CN" sz="2400" b="1" dirty="0"/>
              <a:t>Linux</a:t>
            </a:r>
            <a:r>
              <a:rPr lang="zh-CN" altLang="en-US" sz="2400" b="1" dirty="0"/>
              <a:t>命令集</a:t>
            </a:r>
            <a:r>
              <a:rPr lang="en-US" altLang="zh-CN" sz="2400" b="1" dirty="0"/>
              <a:t>)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</a:rPr>
              <a:t>构建步骤：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b="1" dirty="0"/>
              <a:t>1</a:t>
            </a:r>
            <a:r>
              <a:rPr lang="zh-CN" altLang="en-US" sz="2400" b="1" dirty="0"/>
              <a:t>、编写</a:t>
            </a:r>
            <a:r>
              <a:rPr lang="en-US" altLang="zh-CN" sz="2400" b="1" dirty="0" err="1"/>
              <a:t>DockerFile</a:t>
            </a:r>
            <a:r>
              <a:rPr lang="zh-CN" altLang="en-US" sz="2400" b="1" dirty="0"/>
              <a:t>文件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docker build </a:t>
            </a:r>
            <a:r>
              <a:rPr lang="zh-CN" altLang="en-US" sz="2400" b="1" dirty="0"/>
              <a:t>构建镜像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p"/>
            </a:pPr>
            <a:endParaRPr lang="zh-CN" altLang="en-US" sz="2400" b="1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43A81A6-606F-4B22-A140-686326EC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764" y="3817134"/>
            <a:ext cx="8132315" cy="199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B90655-6E5E-466C-AE22-87B944F2E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40" y="43945"/>
            <a:ext cx="2119759" cy="18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26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5AF0DD-DADE-473E-BE7D-A8B5AACE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E0250C-E037-46C5-8417-B0C93B3E03F7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3.1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的简介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A78696-986A-4671-AD09-81D7B3536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27" y="2007254"/>
            <a:ext cx="11216745" cy="31873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B06B72-DF6E-47C2-ACAD-0C4B69E6C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1" y="4495401"/>
            <a:ext cx="2119759" cy="18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6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1F956A-8CAE-4D91-B670-EA545ED0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E2CCFA-CF3D-42A9-8B71-920907D2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34" y="1543350"/>
            <a:ext cx="7934325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CAA4AC-F618-4F08-8DD2-84633B27A945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3.1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的简介</a:t>
            </a:r>
          </a:p>
        </p:txBody>
      </p:sp>
    </p:spTree>
    <p:extLst>
      <p:ext uri="{BB962C8B-B14F-4D97-AF65-F5344CB8AC3E}">
        <p14:creationId xmlns:p14="http://schemas.microsoft.com/office/powerpoint/2010/main" val="15562127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221746" y="6269211"/>
            <a:ext cx="2134235" cy="365760"/>
          </a:xfrm>
        </p:spPr>
        <p:txBody>
          <a:bodyPr/>
          <a:lstStyle/>
          <a:p>
            <a:pPr>
              <a:lnSpc>
                <a:spcPct val="150000"/>
              </a:lnSpc>
            </a:pPr>
            <a:fld id="{0C913308-F349-4B6D-A68A-DD1791B4A57B}" type="slidenum">
              <a:rPr lang="zh-CN" altLang="en-US" smtClean="0"/>
              <a:pPr>
                <a:lnSpc>
                  <a:spcPct val="150000"/>
                </a:lnSpc>
              </a:pPr>
              <a:t>2</a:t>
            </a:fld>
            <a:endParaRPr lang="zh-CN" altLang="en-US" dirty="0"/>
          </a:p>
        </p:txBody>
      </p:sp>
      <p:grpSp>
        <p:nvGrpSpPr>
          <p:cNvPr id="3" name="组合 4"/>
          <p:cNvGrpSpPr/>
          <p:nvPr/>
        </p:nvGrpSpPr>
        <p:grpSpPr>
          <a:xfrm>
            <a:off x="2036589" y="1126522"/>
            <a:ext cx="7438390" cy="844446"/>
            <a:chOff x="711835" y="935355"/>
            <a:chExt cx="7438390" cy="844446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1171575" y="1183640"/>
              <a:ext cx="6978650" cy="4445"/>
            </a:xfrm>
            <a:prstGeom prst="line">
              <a:avLst/>
            </a:prstGeom>
            <a:ln w="6350">
              <a:solidFill>
                <a:srgbClr val="FF7300"/>
              </a:solidFill>
              <a:prstDash val="sysDot"/>
              <a:headEnd type="oval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711835" y="935355"/>
              <a:ext cx="497205" cy="497205"/>
            </a:xfrm>
            <a:prstGeom prst="ellipse">
              <a:avLst/>
            </a:prstGeom>
            <a:solidFill>
              <a:srgbClr val="FF7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等腰三角形 1024"/>
            <p:cNvSpPr/>
            <p:nvPr/>
          </p:nvSpPr>
          <p:spPr>
            <a:xfrm>
              <a:off x="780415" y="1033145"/>
              <a:ext cx="360045" cy="300990"/>
            </a:xfrm>
            <a:custGeom>
              <a:avLst/>
              <a:gdLst/>
              <a:ahLst/>
              <a:cxnLst/>
              <a:rect l="l" t="t" r="r" b="b"/>
              <a:pathLst>
                <a:path w="504056" h="421632">
                  <a:moveTo>
                    <a:pt x="252028" y="0"/>
                  </a:moveTo>
                  <a:lnTo>
                    <a:pt x="504056" y="216024"/>
                  </a:lnTo>
                  <a:lnTo>
                    <a:pt x="432048" y="216024"/>
                  </a:lnTo>
                  <a:lnTo>
                    <a:pt x="432048" y="421632"/>
                  </a:lnTo>
                  <a:lnTo>
                    <a:pt x="324036" y="421632"/>
                  </a:lnTo>
                  <a:lnTo>
                    <a:pt x="324036" y="312478"/>
                  </a:lnTo>
                  <a:lnTo>
                    <a:pt x="180020" y="312478"/>
                  </a:lnTo>
                  <a:lnTo>
                    <a:pt x="180020" y="421632"/>
                  </a:lnTo>
                  <a:lnTo>
                    <a:pt x="72008" y="421632"/>
                  </a:lnTo>
                  <a:lnTo>
                    <a:pt x="72008" y="216024"/>
                  </a:lnTo>
                  <a:lnTo>
                    <a:pt x="0" y="2160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1183103" y="1198744"/>
              <a:ext cx="2434590" cy="581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本章学习目标</a:t>
              </a: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4FC99A4C-DBB2-4B67-86C0-E67B77D7B48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33448" y="2412399"/>
            <a:ext cx="5668963" cy="822325"/>
            <a:chOff x="1296" y="1824"/>
            <a:chExt cx="2976" cy="432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961C6435-724C-4F6B-92F3-D4D8A700398F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rgbClr val="CC6600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8" name="AutoShape 6">
              <a:extLst>
                <a:ext uri="{FF2B5EF4-FFF2-40B4-BE49-F238E27FC236}">
                  <a16:creationId xmlns:a16="http://schemas.microsoft.com/office/drawing/2014/main" id="{BC685C31-BA16-46DE-AC72-F67A8BF9BADA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CC66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BD9910E0-1953-4F65-B42F-511E71C0D3BF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680" y="1934"/>
              <a:ext cx="2527" cy="243"/>
            </a:xfrm>
            <a:prstGeom prst="rect">
              <a:avLst/>
            </a:prstGeom>
            <a:solidFill>
              <a:srgbClr val="CC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2400" b="1" dirty="0">
                  <a:solidFill>
                    <a:schemeClr val="bg1"/>
                  </a:solidFill>
                  <a:ea typeface="华文新魏" pitchFamily="2" charset="-122"/>
                </a:rPr>
                <a:t>Dockerfile</a:t>
              </a:r>
              <a:r>
                <a:rPr lang="zh-CN" altLang="en-US" sz="2400" b="1" dirty="0">
                  <a:solidFill>
                    <a:schemeClr val="bg1"/>
                  </a:solidFill>
                  <a:ea typeface="华文新魏" pitchFamily="2" charset="-122"/>
                </a:rPr>
                <a:t>的简介</a:t>
              </a:r>
            </a:p>
          </p:txBody>
        </p:sp>
        <p:sp>
          <p:nvSpPr>
            <p:cNvPr id="30" name="Text Box 8">
              <a:extLst>
                <a:ext uri="{FF2B5EF4-FFF2-40B4-BE49-F238E27FC236}">
                  <a16:creationId xmlns:a16="http://schemas.microsoft.com/office/drawing/2014/main" id="{B86A873D-21EA-40DA-93E6-46685396BD1F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365" y="1911"/>
              <a:ext cx="280" cy="210"/>
            </a:xfrm>
            <a:prstGeom prst="rect">
              <a:avLst/>
            </a:prstGeom>
            <a:solidFill>
              <a:srgbClr val="CC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dirty="0">
                  <a:solidFill>
                    <a:schemeClr val="bg1"/>
                  </a:solidFill>
                  <a:ea typeface="仿宋_GB2312" pitchFamily="49" charset="-122"/>
                </a:rPr>
                <a:t>3.1</a:t>
              </a:r>
            </a:p>
          </p:txBody>
        </p:sp>
      </p:grpSp>
      <p:grpSp>
        <p:nvGrpSpPr>
          <p:cNvPr id="31" name="Group 9">
            <a:extLst>
              <a:ext uri="{FF2B5EF4-FFF2-40B4-BE49-F238E27FC236}">
                <a16:creationId xmlns:a16="http://schemas.microsoft.com/office/drawing/2014/main" id="{F0592EB5-A942-42D8-96A7-2DBCDC81E2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33448" y="4413738"/>
            <a:ext cx="5668963" cy="822325"/>
            <a:chOff x="1296" y="1824"/>
            <a:chExt cx="2976" cy="432"/>
          </a:xfrm>
        </p:grpSpPr>
        <p:sp>
          <p:nvSpPr>
            <p:cNvPr id="32" name="AutoShape 10">
              <a:extLst>
                <a:ext uri="{FF2B5EF4-FFF2-40B4-BE49-F238E27FC236}">
                  <a16:creationId xmlns:a16="http://schemas.microsoft.com/office/drawing/2014/main" id="{8A3AC1BC-DAA0-481B-B9A5-7776020E3120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rgbClr val="0000CC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3" name="AutoShape 11">
              <a:extLst>
                <a:ext uri="{FF2B5EF4-FFF2-40B4-BE49-F238E27FC236}">
                  <a16:creationId xmlns:a16="http://schemas.microsoft.com/office/drawing/2014/main" id="{6851E2FE-7489-4FCE-8DA4-7D8CCF62CED5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4" name="Text Box 12">
              <a:extLst>
                <a:ext uri="{FF2B5EF4-FFF2-40B4-BE49-F238E27FC236}">
                  <a16:creationId xmlns:a16="http://schemas.microsoft.com/office/drawing/2014/main" id="{DD3E9511-2305-4D8F-85D0-1831371E6D66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680" y="1934"/>
              <a:ext cx="2535" cy="243"/>
            </a:xfrm>
            <a:prstGeom prst="rect">
              <a:avLst/>
            </a:prstGeom>
            <a:solidFill>
              <a:srgbClr val="0000CC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2400" b="1" dirty="0">
                  <a:solidFill>
                    <a:schemeClr val="bg1"/>
                  </a:solidFill>
                  <a:ea typeface="华文新魏" pitchFamily="2" charset="-122"/>
                </a:rPr>
                <a:t>Dockerfile</a:t>
              </a:r>
              <a:r>
                <a:rPr lang="zh-CN" altLang="en-US" sz="2400" b="1" dirty="0">
                  <a:solidFill>
                    <a:schemeClr val="bg1"/>
                  </a:solidFill>
                  <a:ea typeface="华文新魏" pitchFamily="2" charset="-122"/>
                </a:rPr>
                <a:t>的应用实例</a:t>
              </a: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0D9A6EF7-CCC4-4FDB-AB1F-FE16D71A16F6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365" y="1911"/>
              <a:ext cx="280" cy="210"/>
            </a:xfrm>
            <a:prstGeom prst="rect">
              <a:avLst/>
            </a:prstGeom>
            <a:solidFill>
              <a:srgbClr val="0000CC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dirty="0">
                  <a:solidFill>
                    <a:schemeClr val="bg1"/>
                  </a:solidFill>
                  <a:ea typeface="仿宋_GB2312" pitchFamily="49" charset="-122"/>
                </a:rPr>
                <a:t>3.3</a:t>
              </a:r>
            </a:p>
          </p:txBody>
        </p:sp>
      </p:grpSp>
      <p:grpSp>
        <p:nvGrpSpPr>
          <p:cNvPr id="36" name="Group 19">
            <a:extLst>
              <a:ext uri="{FF2B5EF4-FFF2-40B4-BE49-F238E27FC236}">
                <a16:creationId xmlns:a16="http://schemas.microsoft.com/office/drawing/2014/main" id="{D49B1D21-E9DC-4E3B-A85D-37AC929CAC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09462" y="3409614"/>
            <a:ext cx="5668963" cy="822325"/>
            <a:chOff x="1296" y="1824"/>
            <a:chExt cx="2976" cy="432"/>
          </a:xfrm>
        </p:grpSpPr>
        <p:sp>
          <p:nvSpPr>
            <p:cNvPr id="37" name="AutoShape 20">
              <a:extLst>
                <a:ext uri="{FF2B5EF4-FFF2-40B4-BE49-F238E27FC236}">
                  <a16:creationId xmlns:a16="http://schemas.microsoft.com/office/drawing/2014/main" id="{F04D92F0-C489-4EA9-94C7-F743DCB2CF68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rgbClr val="009900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8" name="AutoShape 21">
              <a:extLst>
                <a:ext uri="{FF2B5EF4-FFF2-40B4-BE49-F238E27FC236}">
                  <a16:creationId xmlns:a16="http://schemas.microsoft.com/office/drawing/2014/main" id="{89FA5AE0-F958-4E5D-B431-F1C99C6C337F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0099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9" name="Text Box 22">
              <a:extLst>
                <a:ext uri="{FF2B5EF4-FFF2-40B4-BE49-F238E27FC236}">
                  <a16:creationId xmlns:a16="http://schemas.microsoft.com/office/drawing/2014/main" id="{511CD885-5D43-4ED6-B508-77F39E2B5695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680" y="1934"/>
              <a:ext cx="2527" cy="243"/>
            </a:xfrm>
            <a:prstGeom prst="rect">
              <a:avLst/>
            </a:prstGeom>
            <a:solidFill>
              <a:srgbClr val="00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sv-SE" altLang="zh-CN" sz="2400" b="1" dirty="0">
                  <a:solidFill>
                    <a:schemeClr val="bg1"/>
                  </a:solidFill>
                  <a:ea typeface="华文新魏" pitchFamily="2" charset="-122"/>
                </a:rPr>
                <a:t>Dockerfile</a:t>
              </a:r>
              <a:r>
                <a:rPr lang="zh-CN" altLang="en-US" sz="2400" b="1" dirty="0">
                  <a:solidFill>
                    <a:schemeClr val="bg1"/>
                  </a:solidFill>
                  <a:ea typeface="华文新魏" pitchFamily="2" charset="-122"/>
                </a:rPr>
                <a:t>的常用指令</a:t>
              </a:r>
            </a:p>
          </p:txBody>
        </p:sp>
        <p:sp>
          <p:nvSpPr>
            <p:cNvPr id="40" name="Text Box 23">
              <a:extLst>
                <a:ext uri="{FF2B5EF4-FFF2-40B4-BE49-F238E27FC236}">
                  <a16:creationId xmlns:a16="http://schemas.microsoft.com/office/drawing/2014/main" id="{569D1053-8663-4EBA-AEB9-4B97266BAE14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365" y="1911"/>
              <a:ext cx="280" cy="210"/>
            </a:xfrm>
            <a:prstGeom prst="rect">
              <a:avLst/>
            </a:prstGeom>
            <a:solidFill>
              <a:srgbClr val="00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dirty="0">
                  <a:solidFill>
                    <a:schemeClr val="bg1"/>
                  </a:solidFill>
                  <a:ea typeface="仿宋_GB2312" pitchFamily="49" charset="-122"/>
                </a:rPr>
                <a:t>3.2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A2DEB9C-CC2F-4028-9C57-703BB4225FEF}"/>
              </a:ext>
            </a:extLst>
          </p:cNvPr>
          <p:cNvSpPr txBox="1"/>
          <p:nvPr/>
        </p:nvSpPr>
        <p:spPr>
          <a:xfrm>
            <a:off x="2717021" y="616963"/>
            <a:ext cx="722922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800" b="1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第</a:t>
            </a:r>
            <a:r>
              <a:rPr lang="en-US" altLang="zh-CN" sz="3800" b="1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3</a:t>
            </a:r>
            <a:r>
              <a:rPr lang="zh-CN" altLang="en-US" sz="3800" b="1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章 </a:t>
            </a:r>
            <a:r>
              <a:rPr lang="en-US" altLang="zh-CN" sz="3800" b="1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Dockerfile</a:t>
            </a:r>
            <a:r>
              <a:rPr lang="zh-CN" altLang="en-US" sz="3800" b="1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入门与实践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6993337"/>
      </p:ext>
    </p:extLst>
  </p:cSld>
  <p:clrMapOvr>
    <a:masterClrMapping/>
  </p:clrMapOvr>
  <p:transition spd="slow" advTm="327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5AF0DD-DADE-473E-BE7D-A8B5AACE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E0250C-E037-46C5-8417-B0C93B3E03F7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3.1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的简介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2A8F5B8-2567-4DAB-B3D9-69F96D49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70" y="232503"/>
            <a:ext cx="3717665" cy="142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13E4FF-CEBD-445A-8CD8-71CFBD714BE1}"/>
              </a:ext>
            </a:extLst>
          </p:cNvPr>
          <p:cNvSpPr txBox="1"/>
          <p:nvPr/>
        </p:nvSpPr>
        <p:spPr>
          <a:xfrm>
            <a:off x="1529674" y="1563633"/>
            <a:ext cx="83730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 err="1">
                <a:solidFill>
                  <a:srgbClr val="FF0000"/>
                </a:solidFill>
              </a:rPr>
              <a:t>DockerFile</a:t>
            </a:r>
            <a:r>
              <a:rPr lang="zh-CN" altLang="en-US" sz="2400" b="1" dirty="0">
                <a:solidFill>
                  <a:srgbClr val="FF0000"/>
                </a:solidFill>
              </a:rPr>
              <a:t>构建基础知识：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、每条保留字指令</a:t>
            </a:r>
            <a:r>
              <a:rPr lang="zh-CN" altLang="en-US" sz="2000" b="1" dirty="0">
                <a:solidFill>
                  <a:srgbClr val="FF0000"/>
                </a:solidFill>
              </a:rPr>
              <a:t>大写字母</a:t>
            </a:r>
            <a:r>
              <a:rPr lang="zh-CN" altLang="en-US" sz="2000" b="1" dirty="0"/>
              <a:t>且后面要跟随至少一个参数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、指令按照从上到下，顺序执行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# </a:t>
            </a:r>
            <a:r>
              <a:rPr lang="zh-CN" altLang="en-US" sz="2000" b="1" dirty="0"/>
              <a:t>表示注释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4</a:t>
            </a:r>
            <a:r>
              <a:rPr lang="zh-CN" altLang="en-US" sz="2000" b="1" dirty="0"/>
              <a:t>、每条指令都会创建一个新的镜像层，并对镜像进行提交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679F91-69B5-4068-A806-2AB4F6F96F80}"/>
              </a:ext>
            </a:extLst>
          </p:cNvPr>
          <p:cNvSpPr txBox="1"/>
          <p:nvPr/>
        </p:nvSpPr>
        <p:spPr>
          <a:xfrm>
            <a:off x="1529674" y="3741148"/>
            <a:ext cx="837308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 err="1">
                <a:solidFill>
                  <a:srgbClr val="FF0000"/>
                </a:solidFill>
              </a:rPr>
              <a:t>DockerFile</a:t>
            </a:r>
            <a:r>
              <a:rPr lang="zh-CN" altLang="en-US" sz="2400" b="1" dirty="0">
                <a:solidFill>
                  <a:srgbClr val="FF0000"/>
                </a:solidFill>
              </a:rPr>
              <a:t>书写规则：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、自动化：每条命令都能自动执行，自动应答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、顺序性：指令按照从上到下执行，综合考虑命令编写的顺序</a:t>
            </a:r>
            <a:endParaRPr lang="en-US" altLang="zh-CN" sz="2000" b="1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3</a:t>
            </a:r>
            <a:r>
              <a:rPr lang="zh-CN" altLang="en-US" sz="2000" b="1" dirty="0"/>
              <a:t>、清理：构建完成后，清理临时文件</a:t>
            </a:r>
            <a:endParaRPr lang="en-US" altLang="zh-CN" sz="2000" b="1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4</a:t>
            </a:r>
            <a:r>
              <a:rPr lang="zh-CN" altLang="en-US" sz="2000" b="1" dirty="0"/>
              <a:t>、易读：长命令用 </a:t>
            </a:r>
            <a:r>
              <a:rPr lang="en-US" altLang="zh-CN" sz="2000" b="1" dirty="0"/>
              <a:t>\</a:t>
            </a:r>
            <a:r>
              <a:rPr lang="zh-CN" altLang="en-US" sz="2000" b="1" dirty="0"/>
              <a:t> 连接，几个命令连接用 </a:t>
            </a:r>
            <a:r>
              <a:rPr lang="en-US" altLang="zh-CN" sz="2000" b="1" dirty="0"/>
              <a:t>\&amp;&amp; </a:t>
            </a:r>
            <a:r>
              <a:rPr lang="zh-CN" altLang="en-US" sz="2000" b="1" dirty="0"/>
              <a:t>的方式连接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94386A-9AF6-4ADE-8D6F-45481E9A0B27}"/>
              </a:ext>
            </a:extLst>
          </p:cNvPr>
          <p:cNvSpPr txBox="1"/>
          <p:nvPr/>
        </p:nvSpPr>
        <p:spPr>
          <a:xfrm>
            <a:off x="1727463" y="5552065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RUN echo </a:t>
            </a:r>
            <a:r>
              <a:rPr lang="zh-CN" altLang="en-US" b="1" dirty="0"/>
              <a:t>‘</a:t>
            </a:r>
            <a:r>
              <a:rPr lang="en-US" altLang="zh-CN" b="1" dirty="0"/>
              <a:t>we are running some things</a:t>
            </a:r>
            <a:r>
              <a:rPr lang="zh-CN" altLang="en-US" b="1" dirty="0"/>
              <a:t>’ </a:t>
            </a:r>
            <a:r>
              <a:rPr lang="en-US" altLang="zh-CN" b="1" dirty="0"/>
              <a:t>\ </a:t>
            </a:r>
          </a:p>
          <a:p>
            <a:r>
              <a:rPr lang="en-US" altLang="zh-CN" b="1" dirty="0"/>
              <a:t>&amp;&amp; echo </a:t>
            </a:r>
            <a:r>
              <a:rPr lang="zh-CN" altLang="en-US" b="1" dirty="0"/>
              <a:t>“</a:t>
            </a:r>
            <a:r>
              <a:rPr lang="en-US" altLang="zh-CN" b="1" dirty="0"/>
              <a:t>Hello</a:t>
            </a:r>
            <a:r>
              <a:rPr lang="zh-CN" altLang="en-US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104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5AF0DD-DADE-473E-BE7D-A8B5AACE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E0250C-E037-46C5-8417-B0C93B3E03F7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3.1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的简介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2A8F5B8-2567-4DAB-B3D9-69F96D49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70" y="232503"/>
            <a:ext cx="3717665" cy="142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13E4FF-CEBD-445A-8CD8-71CFBD714BE1}"/>
              </a:ext>
            </a:extLst>
          </p:cNvPr>
          <p:cNvSpPr txBox="1"/>
          <p:nvPr/>
        </p:nvSpPr>
        <p:spPr>
          <a:xfrm>
            <a:off x="1510218" y="3761998"/>
            <a:ext cx="873300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 err="1">
                <a:solidFill>
                  <a:srgbClr val="FF0000"/>
                </a:solidFill>
              </a:rPr>
              <a:t>DockerFile</a:t>
            </a:r>
            <a:r>
              <a:rPr lang="zh-CN" altLang="en-US" sz="2000" b="1" dirty="0">
                <a:solidFill>
                  <a:srgbClr val="FF0000"/>
                </a:solidFill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</a:rPr>
              <a:t>docker</a:t>
            </a:r>
            <a:r>
              <a:rPr lang="zh-CN" altLang="en-US" sz="2000" b="1" dirty="0">
                <a:solidFill>
                  <a:srgbClr val="FF0000"/>
                </a:solidFill>
              </a:rPr>
              <a:t>镜像与</a:t>
            </a:r>
            <a:r>
              <a:rPr lang="en-US" altLang="zh-CN" sz="2000" b="1" dirty="0">
                <a:solidFill>
                  <a:srgbClr val="FF0000"/>
                </a:solidFill>
              </a:rPr>
              <a:t>docker</a:t>
            </a:r>
            <a:r>
              <a:rPr lang="zh-CN" altLang="en-US" sz="2000" b="1" dirty="0">
                <a:solidFill>
                  <a:srgbClr val="FF0000"/>
                </a:solidFill>
              </a:rPr>
              <a:t>容器分别代表软件的三个不同阶段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 err="1"/>
              <a:t>DockerFile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是软件的原材料 （代码）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Docker </a:t>
            </a:r>
            <a:r>
              <a:rPr lang="zh-CN" altLang="en-US" sz="2000" b="1" dirty="0"/>
              <a:t>镜像则是软件的交付品 （</a:t>
            </a:r>
            <a:r>
              <a:rPr lang="en-US" altLang="zh-CN" sz="2000" b="1" dirty="0"/>
              <a:t>.</a:t>
            </a:r>
            <a:r>
              <a:rPr lang="en-US" altLang="zh-CN" sz="2000" b="1" dirty="0" err="1"/>
              <a:t>apk</a:t>
            </a:r>
            <a:r>
              <a:rPr lang="zh-CN" altLang="en-US" sz="2000" b="1" dirty="0"/>
              <a:t>）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Docker </a:t>
            </a:r>
            <a:r>
              <a:rPr lang="zh-CN" altLang="en-US" sz="2000" b="1" dirty="0"/>
              <a:t>容器则是软件的运行状态 （客户下载安装执行）</a:t>
            </a:r>
            <a:endParaRPr lang="en-US" altLang="zh-CN" sz="2000" b="1" dirty="0"/>
          </a:p>
          <a:p>
            <a:pPr lvl="1"/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b="1" dirty="0" err="1"/>
              <a:t>DockerFile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面向开发，</a:t>
            </a:r>
            <a:r>
              <a:rPr lang="en-US" altLang="zh-CN" sz="2000" b="1" dirty="0"/>
              <a:t>Docker</a:t>
            </a:r>
            <a:r>
              <a:rPr lang="zh-CN" altLang="en-US" sz="2000" b="1" dirty="0"/>
              <a:t>镜像成为交付标准，</a:t>
            </a:r>
            <a:r>
              <a:rPr lang="en-US" altLang="zh-CN" sz="2000" b="1" dirty="0"/>
              <a:t>Docker</a:t>
            </a:r>
            <a:r>
              <a:rPr lang="zh-CN" altLang="en-US" sz="2000" b="1" dirty="0"/>
              <a:t>容器则涉及部署与运维，三者缺一不可！</a:t>
            </a:r>
          </a:p>
          <a:p>
            <a:pPr lvl="1"/>
            <a:endParaRPr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08EBE6-1A13-4C8D-A058-0B45347AF8F3}"/>
              </a:ext>
            </a:extLst>
          </p:cNvPr>
          <p:cNvSpPr txBox="1"/>
          <p:nvPr/>
        </p:nvSpPr>
        <p:spPr>
          <a:xfrm>
            <a:off x="1510218" y="1500272"/>
            <a:ext cx="837308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 err="1">
                <a:solidFill>
                  <a:srgbClr val="FF0000"/>
                </a:solidFill>
              </a:rPr>
              <a:t>DockerFile</a:t>
            </a:r>
            <a:r>
              <a:rPr lang="zh-CN" altLang="en-US" sz="2400" b="1" dirty="0">
                <a:solidFill>
                  <a:srgbClr val="FF0000"/>
                </a:solidFill>
              </a:rPr>
              <a:t>构建流程：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docker</a:t>
            </a:r>
            <a:r>
              <a:rPr lang="zh-CN" altLang="en-US" sz="2000" b="1" dirty="0"/>
              <a:t>从基础镜像运行一个容器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、执行一条指令并对容器做出修改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3</a:t>
            </a:r>
            <a:r>
              <a:rPr lang="zh-CN" altLang="en-US" sz="2000" b="1" dirty="0"/>
              <a:t>、执行类似 </a:t>
            </a:r>
            <a:r>
              <a:rPr lang="en-US" altLang="zh-CN" sz="2000" b="1" dirty="0"/>
              <a:t>docker commit </a:t>
            </a:r>
            <a:r>
              <a:rPr lang="zh-CN" altLang="en-US" sz="2000" b="1" dirty="0"/>
              <a:t>的操作提交一个新的镜像层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4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Docker</a:t>
            </a:r>
            <a:r>
              <a:rPr lang="zh-CN" altLang="en-US" sz="2000" b="1" dirty="0"/>
              <a:t>再基于刚提交的镜像运行一个新容器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5</a:t>
            </a:r>
            <a:r>
              <a:rPr lang="zh-CN" altLang="en-US" sz="2000" b="1" dirty="0"/>
              <a:t>、执行</a:t>
            </a:r>
            <a:r>
              <a:rPr lang="en-US" altLang="zh-CN" sz="2000" b="1" dirty="0" err="1"/>
              <a:t>dockerfile</a:t>
            </a:r>
            <a:r>
              <a:rPr lang="zh-CN" altLang="en-US" sz="2000" b="1" dirty="0"/>
              <a:t>中的下一条指令直到所有指令都执行完成！</a:t>
            </a:r>
          </a:p>
        </p:txBody>
      </p:sp>
    </p:spTree>
    <p:extLst>
      <p:ext uri="{BB962C8B-B14F-4D97-AF65-F5344CB8AC3E}">
        <p14:creationId xmlns:p14="http://schemas.microsoft.com/office/powerpoint/2010/main" val="172708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5AF0DD-DADE-473E-BE7D-A8B5AACE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E0250C-E037-46C5-8417-B0C93B3E03F7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3.1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的简介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2A8F5B8-2567-4DAB-B3D9-69F96D49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70" y="232503"/>
            <a:ext cx="3717665" cy="142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08EBE6-1A13-4C8D-A058-0B45347AF8F3}"/>
              </a:ext>
            </a:extLst>
          </p:cNvPr>
          <p:cNvSpPr txBox="1"/>
          <p:nvPr/>
        </p:nvSpPr>
        <p:spPr>
          <a:xfrm>
            <a:off x="1510217" y="1500272"/>
            <a:ext cx="955985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 err="1">
                <a:solidFill>
                  <a:srgbClr val="FF0000"/>
                </a:solidFill>
              </a:rPr>
              <a:t>DockerFile</a:t>
            </a:r>
            <a:r>
              <a:rPr lang="zh-CN" altLang="en-US" sz="2400" b="1" dirty="0">
                <a:solidFill>
                  <a:srgbClr val="FF0000"/>
                </a:solidFill>
              </a:rPr>
              <a:t>构建命令：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docker build -f </a:t>
            </a:r>
            <a:r>
              <a:rPr lang="en-US" altLang="zh-CN" sz="2000" b="1" dirty="0" err="1"/>
              <a:t>dockerfile</a:t>
            </a:r>
            <a:r>
              <a:rPr lang="zh-CN" altLang="en-US" sz="2000" b="1" dirty="0"/>
              <a:t>地址 </a:t>
            </a:r>
            <a:r>
              <a:rPr lang="en-US" altLang="zh-CN" sz="2000" b="1" dirty="0"/>
              <a:t>-t </a:t>
            </a:r>
            <a:r>
              <a:rPr lang="zh-CN" altLang="en-US" sz="2000" b="1" dirty="0"/>
              <a:t>新镜像名字</a:t>
            </a:r>
            <a:r>
              <a:rPr lang="en-US" altLang="zh-CN" sz="2000" b="1" dirty="0"/>
              <a:t>:TAG .     # . </a:t>
            </a:r>
            <a:r>
              <a:rPr lang="zh-CN" altLang="en-US" sz="2000" b="1" dirty="0"/>
              <a:t>表示当前目录</a:t>
            </a:r>
            <a:endParaRPr lang="en-US" altLang="zh-CN" sz="2000" b="1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docker build -f </a:t>
            </a:r>
            <a:r>
              <a:rPr lang="en-US" altLang="zh-CN" sz="2000" b="1" dirty="0" err="1"/>
              <a:t>Dockerfile</a:t>
            </a:r>
            <a:r>
              <a:rPr lang="en-US" altLang="zh-CN" sz="2000" b="1" dirty="0"/>
              <a:t> -t </a:t>
            </a:r>
            <a:r>
              <a:rPr lang="en-US" altLang="zh-CN" sz="2000" b="1" dirty="0" smtClean="0"/>
              <a:t>tomcat:1.0 </a:t>
            </a:r>
            <a:r>
              <a:rPr lang="en-US" altLang="zh-CN" sz="2000" b="1" dirty="0"/>
              <a:t>.</a:t>
            </a:r>
          </a:p>
          <a:p>
            <a:pPr lvl="1"/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</a:rPr>
              <a:t>镜像构建上下文（</a:t>
            </a:r>
            <a:r>
              <a:rPr lang="en-US" altLang="zh-CN" sz="2400" b="1" dirty="0">
                <a:solidFill>
                  <a:srgbClr val="FF0000"/>
                </a:solidFill>
              </a:rPr>
              <a:t>Context</a:t>
            </a:r>
            <a:r>
              <a:rPr lang="zh-CN" altLang="en-US" sz="2400" b="1" dirty="0">
                <a:solidFill>
                  <a:srgbClr val="FF0000"/>
                </a:solidFill>
              </a:rPr>
              <a:t>）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docker build </a:t>
            </a:r>
            <a:r>
              <a:rPr lang="zh-CN" altLang="en-US" sz="2000" b="1" dirty="0"/>
              <a:t>命令最后有一个 </a:t>
            </a:r>
            <a:r>
              <a:rPr lang="en-US" altLang="zh-CN" sz="2000" b="1" dirty="0"/>
              <a:t>. </a:t>
            </a:r>
            <a:r>
              <a:rPr lang="zh-CN" altLang="en-US" sz="2000" b="1" dirty="0"/>
              <a:t>指定当前目录为上下文路径</a:t>
            </a:r>
            <a:endParaRPr lang="en-US" altLang="zh-CN" sz="2000" b="1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docker build </a:t>
            </a:r>
            <a:r>
              <a:rPr lang="zh-CN" altLang="en-US" sz="2000" b="1" dirty="0"/>
              <a:t>命令构建镜像，其实并非在本地构建，而是在服务端，也就是 </a:t>
            </a:r>
            <a:r>
              <a:rPr lang="en-US" altLang="zh-CN" sz="2000" b="1" dirty="0"/>
              <a:t>Docker </a:t>
            </a:r>
            <a:r>
              <a:rPr lang="zh-CN" altLang="en-US" sz="2000" b="1" dirty="0"/>
              <a:t>引擎中构建的</a:t>
            </a:r>
            <a:endParaRPr lang="en-US" altLang="zh-CN" sz="2000" b="1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构建的时候</a:t>
            </a:r>
            <a:r>
              <a:rPr lang="en-US" altLang="zh-CN" sz="2000" b="1" dirty="0"/>
              <a:t>docker build </a:t>
            </a:r>
            <a:r>
              <a:rPr lang="zh-CN" altLang="en-US" sz="2000" b="1" dirty="0"/>
              <a:t>命令会将上下文路径下的所有内容打包，然后上传给 </a:t>
            </a:r>
            <a:r>
              <a:rPr lang="en-US" altLang="zh-CN" sz="2000" b="1" dirty="0"/>
              <a:t>Docker </a:t>
            </a:r>
            <a:r>
              <a:rPr lang="zh-CN" altLang="en-US" sz="2000" b="1" dirty="0"/>
              <a:t>引擎。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5891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EC010-C4A1-40BE-8E74-FE5612DAA8F9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复习回顾</a:t>
            </a:r>
          </a:p>
        </p:txBody>
      </p:sp>
      <p:sp>
        <p:nvSpPr>
          <p:cNvPr id="4" name="矩形 3"/>
          <p:cNvSpPr/>
          <p:nvPr/>
        </p:nvSpPr>
        <p:spPr>
          <a:xfrm>
            <a:off x="1867646" y="1726430"/>
            <a:ext cx="66656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Docker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镜像的构建方式有几种，分别是什么？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DockerFile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构建命令是什么？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8DBEFA6-8111-4C05-9514-E130AA5D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477" y="428017"/>
            <a:ext cx="2996119" cy="29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34991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8A471B-33C1-4661-9F47-DDF9355D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1746" y="6269211"/>
            <a:ext cx="2134235" cy="365760"/>
          </a:xfrm>
        </p:spPr>
        <p:txBody>
          <a:bodyPr/>
          <a:lstStyle/>
          <a:p>
            <a:pPr>
              <a:lnSpc>
                <a:spcPct val="150000"/>
              </a:lnSpc>
            </a:pPr>
            <a:fld id="{0C913308-F349-4B6D-A68A-DD1791B4A57B}" type="slidenum">
              <a:rPr lang="zh-CN" altLang="en-US" smtClean="0"/>
              <a:pPr>
                <a:lnSpc>
                  <a:spcPct val="150000"/>
                </a:lnSpc>
              </a:pPr>
              <a:t>24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684894-D67C-4C63-9F2C-6D7B98076562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3.2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的常用指令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973E0C1-ECF0-42C7-BC68-5C7B5FE4007F}"/>
              </a:ext>
            </a:extLst>
          </p:cNvPr>
          <p:cNvSpPr txBox="1">
            <a:spLocks noChangeArrowheads="1"/>
          </p:cNvSpPr>
          <p:nvPr/>
        </p:nvSpPr>
        <p:spPr>
          <a:xfrm>
            <a:off x="1727462" y="1437540"/>
            <a:ext cx="10383473" cy="4690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zh-CN" altLang="en-US" sz="2400" b="1" dirty="0">
                <a:hlinkClick r:id="rId2"/>
              </a:rPr>
              <a:t>官网</a:t>
            </a:r>
            <a:r>
              <a:rPr lang="zh-CN" altLang="en-US" sz="2400" b="1" dirty="0"/>
              <a:t>：</a:t>
            </a:r>
            <a:r>
              <a:rPr lang="en-US" altLang="zh-CN" sz="2400" b="1" dirty="0">
                <a:hlinkClick r:id="rId2"/>
              </a:rPr>
              <a:t>https://docs.docker.com/engine/reference/builder/</a:t>
            </a:r>
            <a:r>
              <a:rPr lang="en-US" altLang="zh-CN" sz="2400" b="1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09E7CC-CC6E-42C6-A6F2-E4D64A93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777" y="196295"/>
            <a:ext cx="3730095" cy="11837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219C00-2E53-4352-B083-92CF55950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974" y="1787226"/>
            <a:ext cx="9540052" cy="487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1815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0AF44A-82FF-4E79-929E-297A3861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461B99-1253-40C9-802D-27529629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1614"/>
            <a:ext cx="2788429" cy="8849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9EC010-C4A1-40BE-8E74-FE5612DAA8F9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3.2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的常用指令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5A10AD-059C-4DE0-95A0-6211C3CFBBF3}"/>
              </a:ext>
            </a:extLst>
          </p:cNvPr>
          <p:cNvSpPr txBox="1"/>
          <p:nvPr/>
        </p:nvSpPr>
        <p:spPr>
          <a:xfrm>
            <a:off x="1885056" y="1526567"/>
            <a:ext cx="790097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FROM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基础镜像，当前新镜像是基于哪个镜像的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MAINTAINER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#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镜像维护者的姓名和邮箱地址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RUN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容器构建时需要运行的命令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EXPOSE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#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当前容器对外保留出的端口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WORKDIR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#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指定在创建容器后，终端默认登录的进来工作目录</a:t>
            </a:r>
            <a:endParaRPr lang="en-US" altLang="zh-CN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ENV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#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用来在构建镜像过程中设置环境变量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ADD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将宿主机目录下的文件拷贝进镜像且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ADD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命令会自动处理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URL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和解压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tar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压缩包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COPY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类似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ADD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，拷贝文件和目录到镜像中</a:t>
            </a:r>
            <a:endParaRPr lang="en-US" altLang="zh-CN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CMD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#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指定一个容器启动时要运行的命令，</a:t>
            </a:r>
            <a:r>
              <a:rPr lang="en-US" altLang="zh-CN" sz="20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dockerFile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中可以有多个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CMD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指令，但只有最后一个生效！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ENTRYPOINT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指定一个容器启动时要运行的命令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53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7DEB2F-D2AC-4761-8C9C-9E480FAA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CCE545-3ECC-487F-AC1E-1E18FCEE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86" y="1764621"/>
            <a:ext cx="6963726" cy="39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3488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0AF44A-82FF-4E79-929E-297A3861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461B99-1253-40C9-802D-27529629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322" y="354165"/>
            <a:ext cx="2788429" cy="8849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9EC010-C4A1-40BE-8E74-FE5612DAA8F9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3.3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的应用实例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CF160A4-F29A-4566-A61A-E18280582080}"/>
              </a:ext>
            </a:extLst>
          </p:cNvPr>
          <p:cNvSpPr txBox="1"/>
          <p:nvPr/>
        </p:nvSpPr>
        <p:spPr>
          <a:xfrm>
            <a:off x="1727463" y="1437794"/>
            <a:ext cx="8844288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定制</a:t>
            </a:r>
            <a:r>
              <a:rPr lang="en-US" altLang="zh-CN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centos</a:t>
            </a: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镜像</a:t>
            </a:r>
            <a:endParaRPr lang="en-US" altLang="zh-CN" sz="24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要求：在</a:t>
            </a:r>
            <a:r>
              <a:rPr lang="en-US" altLang="zh-CN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centos:7.9.2009</a:t>
            </a: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上增加</a:t>
            </a:r>
            <a:r>
              <a:rPr lang="en-US" altLang="zh-CN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vim</a:t>
            </a: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工具和</a:t>
            </a:r>
            <a:r>
              <a:rPr lang="en-US" altLang="zh-CN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ifconfig</a:t>
            </a: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命令使用</a:t>
            </a:r>
            <a:endParaRPr lang="en-US" sz="24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C0E395-5CA0-40EB-A2D7-97CFD8FD068D}"/>
              </a:ext>
            </a:extLst>
          </p:cNvPr>
          <p:cNvSpPr txBox="1"/>
          <p:nvPr/>
        </p:nvSpPr>
        <p:spPr>
          <a:xfrm>
            <a:off x="2975944" y="2455757"/>
            <a:ext cx="60943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FROM </a:t>
            </a:r>
            <a:r>
              <a:rPr lang="en-US" altLang="zh-CN" dirty="0">
                <a:latin typeface="Book Antiqua" panose="02040602050305030304" pitchFamily="18" charset="0"/>
                <a:ea typeface="微软雅黑" panose="020B0503020204020204" pitchFamily="34" charset="-122"/>
              </a:rPr>
              <a:t>centos</a:t>
            </a:r>
          </a:p>
          <a:p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MAINTAINER</a:t>
            </a:r>
            <a:r>
              <a:rPr lang="en-US" altLang="zh-CN" dirty="0">
                <a:latin typeface="Book Antiqua" panose="0204060205030503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Book Antiqua" panose="02040602050305030304" pitchFamily="18" charset="0"/>
                <a:ea typeface="微软雅黑" panose="020B0503020204020204" pitchFamily="34" charset="-122"/>
              </a:rPr>
              <a:t>xiaosu</a:t>
            </a:r>
            <a:r>
              <a:rPr lang="en-US" altLang="zh-CN" dirty="0">
                <a:latin typeface="Book Antiqua" panose="02040602050305030304" pitchFamily="18" charset="0"/>
                <a:ea typeface="微软雅黑" panose="020B0503020204020204" pitchFamily="34" charset="-122"/>
              </a:rPr>
              <a:t>&lt;suzeyin@xujc.com&gt;</a:t>
            </a:r>
          </a:p>
          <a:p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ENV</a:t>
            </a:r>
            <a:r>
              <a:rPr lang="en-US" altLang="zh-CN" dirty="0">
                <a:latin typeface="Book Antiqua" panose="02040602050305030304" pitchFamily="18" charset="0"/>
                <a:ea typeface="微软雅黑" panose="020B0503020204020204" pitchFamily="34" charset="-122"/>
              </a:rPr>
              <a:t> MYPATH /</a:t>
            </a:r>
            <a:r>
              <a:rPr lang="en-US" altLang="zh-CN" dirty="0" err="1">
                <a:latin typeface="Book Antiqua" panose="02040602050305030304" pitchFamily="18" charset="0"/>
                <a:ea typeface="微软雅黑" panose="020B0503020204020204" pitchFamily="34" charset="-122"/>
              </a:rPr>
              <a:t>usr</a:t>
            </a:r>
            <a:r>
              <a:rPr lang="en-US" altLang="zh-CN" dirty="0">
                <a:latin typeface="Book Antiqua" panose="02040602050305030304" pitchFamily="18" charset="0"/>
                <a:ea typeface="微软雅黑" panose="020B0503020204020204" pitchFamily="34" charset="-122"/>
              </a:rPr>
              <a:t>/local</a:t>
            </a:r>
          </a:p>
          <a:p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WORKDIR</a:t>
            </a:r>
            <a:r>
              <a:rPr lang="en-US" altLang="zh-CN" dirty="0">
                <a:latin typeface="Book Antiqua" panose="02040602050305030304" pitchFamily="18" charset="0"/>
                <a:ea typeface="微软雅黑" panose="020B0503020204020204" pitchFamily="34" charset="-122"/>
              </a:rPr>
              <a:t> $MYPATH</a:t>
            </a:r>
          </a:p>
          <a:p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RUN</a:t>
            </a:r>
            <a:r>
              <a:rPr lang="en-US" altLang="zh-CN" dirty="0">
                <a:latin typeface="Book Antiqua" panose="02040602050305030304" pitchFamily="18" charset="0"/>
                <a:ea typeface="微软雅黑" panose="020B0503020204020204" pitchFamily="34" charset="-122"/>
              </a:rPr>
              <a:t> yum -y install vim &amp;&amp; yum -y install net-tools</a:t>
            </a:r>
          </a:p>
          <a:p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RUN</a:t>
            </a:r>
            <a:r>
              <a:rPr lang="en-US" altLang="zh-CN" dirty="0">
                <a:latin typeface="Book Antiqua" panose="02040602050305030304" pitchFamily="18" charset="0"/>
                <a:ea typeface="微软雅黑" panose="020B0503020204020204" pitchFamily="34" charset="-122"/>
              </a:rPr>
              <a:t> echo $MYPATH &amp;&amp; echo "----------end--------"</a:t>
            </a:r>
          </a:p>
          <a:p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  <a:ea typeface="微软雅黑" panose="020B0503020204020204" pitchFamily="34" charset="-122"/>
              </a:rPr>
              <a:t>CMD</a:t>
            </a:r>
            <a:r>
              <a:rPr lang="en-US" altLang="zh-CN" dirty="0">
                <a:latin typeface="Book Antiqua" panose="02040602050305030304" pitchFamily="18" charset="0"/>
                <a:ea typeface="微软雅黑" panose="020B0503020204020204" pitchFamily="34" charset="-122"/>
              </a:rPr>
              <a:t> /bin/bash</a:t>
            </a:r>
          </a:p>
          <a:p>
            <a:endParaRPr lang="zh-CN" altLang="en-US" dirty="0">
              <a:latin typeface="Book Antiqua" panose="0204060205030503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ACBED1-6D45-4D25-ADD5-AC3DB5D0DD13}"/>
              </a:ext>
            </a:extLst>
          </p:cNvPr>
          <p:cNvSpPr txBox="1"/>
          <p:nvPr/>
        </p:nvSpPr>
        <p:spPr>
          <a:xfrm>
            <a:off x="1841768" y="5155591"/>
            <a:ext cx="86227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FF0000"/>
                </a:solidFill>
              </a:rPr>
              <a:t>构建：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000" b="1" dirty="0"/>
              <a:t>docker build -f </a:t>
            </a:r>
            <a:r>
              <a:rPr lang="en-US" altLang="zh-CN" sz="2000" b="1" dirty="0" err="1"/>
              <a:t>dockerfile</a:t>
            </a:r>
            <a:r>
              <a:rPr lang="zh-CN" altLang="en-US" sz="2000" b="1" dirty="0"/>
              <a:t>路径 </a:t>
            </a:r>
            <a:r>
              <a:rPr lang="en-US" altLang="zh-CN" sz="2000" b="1" dirty="0"/>
              <a:t>-t </a:t>
            </a:r>
            <a:r>
              <a:rPr lang="zh-CN" altLang="en-US" sz="2000" b="1" dirty="0"/>
              <a:t>新镜像名字</a:t>
            </a:r>
            <a:r>
              <a:rPr lang="en-US" altLang="zh-CN" sz="2000" b="1" dirty="0"/>
              <a:t>:TAG .           #. </a:t>
            </a:r>
            <a:r>
              <a:rPr lang="zh-CN" altLang="en-US" sz="2000" b="1" dirty="0"/>
              <a:t>表示当前目录</a:t>
            </a:r>
          </a:p>
        </p:txBody>
      </p:sp>
    </p:spTree>
    <p:extLst>
      <p:ext uri="{BB962C8B-B14F-4D97-AF65-F5344CB8AC3E}">
        <p14:creationId xmlns:p14="http://schemas.microsoft.com/office/powerpoint/2010/main" val="1560609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8D4429-0BC7-4136-898B-6F42529D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1DB73-F8C3-4F19-B8EA-BF9E49EE7A35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3.3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的应用实例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6056AA-1351-4EC7-8C2B-A18DE18B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32" y="1423574"/>
            <a:ext cx="7665396" cy="478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4839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8D4429-0BC7-4136-898B-6F42529D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1DB73-F8C3-4F19-B8EA-BF9E49EE7A35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3.3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的应用实例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D898F9E-F96A-4752-BC88-652CF1C14D0A}"/>
              </a:ext>
            </a:extLst>
          </p:cNvPr>
          <p:cNvSpPr txBox="1"/>
          <p:nvPr/>
        </p:nvSpPr>
        <p:spPr>
          <a:xfrm>
            <a:off x="1727463" y="1350104"/>
            <a:ext cx="8844288" cy="1200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运行</a:t>
            </a:r>
            <a:endParaRPr lang="en-US" altLang="zh-CN" sz="24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20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docker run -it </a:t>
            </a:r>
            <a:r>
              <a:rPr lang="zh-CN" altLang="en-US" sz="20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新镜像名字</a:t>
            </a:r>
            <a:r>
              <a:rPr lang="en-US" altLang="zh-CN" sz="20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:TAG</a:t>
            </a:r>
          </a:p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docker run -it --name=</a:t>
            </a:r>
            <a:r>
              <a:rPr lang="en-US" sz="2400" b="1" spc="2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mycentos</a:t>
            </a:r>
            <a:r>
              <a:rPr 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 </a:t>
            </a:r>
            <a:r>
              <a:rPr lang="en-US" sz="2400" b="1" spc="2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mycentos</a:t>
            </a:r>
            <a:endParaRPr lang="en-US" sz="24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EDD7D9-8F78-4E9A-BF1E-14F750680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3" y="2661444"/>
            <a:ext cx="6465641" cy="38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424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41" y="1580825"/>
            <a:ext cx="6685047" cy="43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2078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8D4429-0BC7-4136-898B-6F42529D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1DB73-F8C3-4F19-B8EA-BF9E49EE7A35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3.3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的应用实例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D898F9E-F96A-4752-BC88-652CF1C14D0A}"/>
              </a:ext>
            </a:extLst>
          </p:cNvPr>
          <p:cNvSpPr txBox="1"/>
          <p:nvPr/>
        </p:nvSpPr>
        <p:spPr>
          <a:xfrm>
            <a:off x="1727463" y="1350104"/>
            <a:ext cx="8844288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列出镜像的变更历史</a:t>
            </a:r>
            <a:endParaRPr lang="en-US" altLang="zh-CN" sz="24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355600" indent="-34290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20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docker history mycentos:1.0</a:t>
            </a:r>
            <a:endParaRPr lang="en-US" sz="24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22D6F4-0D6B-4391-BEEF-E58A6DEE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92" y="2420069"/>
            <a:ext cx="9522815" cy="28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637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6640CDE-BD34-4359-A7D1-6B8770D7E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28" y="3019901"/>
            <a:ext cx="8981872" cy="366176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0E09BC-3A87-46FA-A377-6C712B74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3F3FE2-4AE9-4EEB-B69F-9548FDE53033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3.3 Dockerfile</a:t>
            </a:r>
            <a:r>
              <a:rPr lang="zh-CN" altLang="en-US" sz="3200" b="1" dirty="0">
                <a:solidFill>
                  <a:srgbClr val="FF0000"/>
                </a:solidFill>
              </a:rPr>
              <a:t>的应用实例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D2AD2B-F2BB-43B3-9AAC-77595A02AB38}"/>
              </a:ext>
            </a:extLst>
          </p:cNvPr>
          <p:cNvSpPr txBox="1"/>
          <p:nvPr/>
        </p:nvSpPr>
        <p:spPr>
          <a:xfrm>
            <a:off x="1977147" y="1606499"/>
            <a:ext cx="27975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FROM ubuntu:14.04</a:t>
            </a:r>
          </a:p>
          <a:p>
            <a:r>
              <a:rPr lang="en-US" altLang="zh-CN" sz="2000" b="1" dirty="0"/>
              <a:t>ADD run.sh /</a:t>
            </a:r>
          </a:p>
          <a:p>
            <a:r>
              <a:rPr lang="en-US" altLang="zh-CN" sz="2000" b="1" dirty="0"/>
              <a:t>VOLUME /data</a:t>
            </a:r>
          </a:p>
          <a:p>
            <a:r>
              <a:rPr lang="en-US" altLang="zh-CN" sz="2000" b="1" dirty="0"/>
              <a:t>CMD ["./run.sh"]</a:t>
            </a:r>
            <a:endParaRPr lang="zh-CN" altLang="en-US" sz="2000" b="1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5120A4A0-D344-47F6-8DCF-112054188BDC}"/>
              </a:ext>
            </a:extLst>
          </p:cNvPr>
          <p:cNvSpPr/>
          <p:nvPr/>
        </p:nvSpPr>
        <p:spPr>
          <a:xfrm rot="2697563">
            <a:off x="4019298" y="3152264"/>
            <a:ext cx="756999" cy="3086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62535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27463" y="1752291"/>
            <a:ext cx="65074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Dockerfile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文件定制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centos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镜像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要求：在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centos:7.9.2009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上增加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vim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工具和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ifconfig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命令使用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	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编写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Dockerfile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文件，构建镜像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	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运行镜像并进入容器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	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测试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vim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ifconfig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命令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	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列出镜像的变更历史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51DB73-F8C3-4F19-B8EA-BF9E49EE7A35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定制</a:t>
            </a:r>
            <a:r>
              <a:rPr lang="en-US" altLang="zh-CN" sz="3200" b="1" dirty="0">
                <a:solidFill>
                  <a:srgbClr val="FF0000"/>
                </a:solidFill>
              </a:rPr>
              <a:t>centos</a:t>
            </a:r>
            <a:r>
              <a:rPr lang="zh-CN" altLang="en-US" sz="3200" b="1" dirty="0">
                <a:solidFill>
                  <a:srgbClr val="FF0000"/>
                </a:solidFill>
              </a:rPr>
              <a:t>镜像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172" y="3145536"/>
            <a:ext cx="5328210" cy="29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679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0AF44A-82FF-4E79-929E-297A3861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6F9411-0AF5-4EC2-9B69-2766A3808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07" y="1256950"/>
            <a:ext cx="6566170" cy="542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461B99-1253-40C9-802D-27529629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48" y="5431614"/>
            <a:ext cx="2788429" cy="8849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9EC010-C4A1-40BE-8E74-FE5612DAA8F9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Dockerfile</a:t>
            </a:r>
            <a:r>
              <a:rPr lang="zh-CN" altLang="en-US" sz="3200" b="1" dirty="0">
                <a:solidFill>
                  <a:srgbClr val="FF0000"/>
                </a:solidFill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405509508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58696" y="1926027"/>
            <a:ext cx="6918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Dockerfile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文件定制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tomcat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镜像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要求：要求：在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centos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镜像上定制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tomcat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镜像，访问默认网页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  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Dockerfile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文件，构建镜像</a:t>
            </a:r>
          </a:p>
          <a:p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  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运行镜像并进入容器</a:t>
            </a:r>
          </a:p>
          <a:p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3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测试默认网页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   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列出镜像的变更历史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51DB73-F8C3-4F19-B8EA-BF9E49EE7A35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定制</a:t>
            </a:r>
            <a:r>
              <a:rPr lang="en-US" altLang="zh-CN" sz="3200" b="1" dirty="0">
                <a:solidFill>
                  <a:srgbClr val="FF0000"/>
                </a:solidFill>
              </a:rPr>
              <a:t>tomcat</a:t>
            </a:r>
            <a:r>
              <a:rPr lang="zh-CN" altLang="en-US" sz="3200" b="1" dirty="0">
                <a:solidFill>
                  <a:srgbClr val="FF0000"/>
                </a:solidFill>
              </a:rPr>
              <a:t>镜像</a:t>
            </a:r>
          </a:p>
        </p:txBody>
      </p:sp>
    </p:spTree>
    <p:extLst>
      <p:ext uri="{BB962C8B-B14F-4D97-AF65-F5344CB8AC3E}">
        <p14:creationId xmlns:p14="http://schemas.microsoft.com/office/powerpoint/2010/main" val="136033334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7B68059-F4F4-47BD-B2AE-397047EF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2277" y="6316543"/>
            <a:ext cx="28448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657EB3-666B-4359-9135-5AAEE3A54AEC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定制</a:t>
            </a:r>
            <a:r>
              <a:rPr lang="en-US" altLang="zh-CN" sz="3200" b="1" dirty="0">
                <a:solidFill>
                  <a:srgbClr val="FF0000"/>
                </a:solidFill>
              </a:rPr>
              <a:t>tomcat</a:t>
            </a:r>
            <a:r>
              <a:rPr lang="zh-CN" altLang="en-US" sz="3200" b="1" dirty="0">
                <a:solidFill>
                  <a:srgbClr val="FF0000"/>
                </a:solidFill>
              </a:rPr>
              <a:t>镜像 </a:t>
            </a:r>
            <a:r>
              <a:rPr lang="en-US" altLang="zh-CN" sz="3200" b="1" dirty="0">
                <a:solidFill>
                  <a:srgbClr val="FF0000"/>
                </a:solidFill>
              </a:rPr>
              <a:t>– </a:t>
            </a:r>
            <a:r>
              <a:rPr lang="zh-CN" altLang="en-US" sz="3200" b="1" dirty="0">
                <a:solidFill>
                  <a:srgbClr val="FF0000"/>
                </a:solidFill>
              </a:rPr>
              <a:t>挑战题目</a:t>
            </a:r>
          </a:p>
        </p:txBody>
      </p:sp>
      <p:sp>
        <p:nvSpPr>
          <p:cNvPr id="5" name="矩形 4"/>
          <p:cNvSpPr/>
          <p:nvPr/>
        </p:nvSpPr>
        <p:spPr>
          <a:xfrm>
            <a:off x="1725890" y="1720066"/>
            <a:ext cx="89611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关闭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windows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linux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防火墙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要求：在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tomcat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上修改并浏览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默认网页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	从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Docker Hub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下载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tomcat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镜像到本地并后台运行，端口号映射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9090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8080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	进入容器后切换到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usr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/local/tomcat/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文件夹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	将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webapps.dist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文件夹下所有文件拷贝到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webapps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文件夹下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	用浏览器访问默认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tomcat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界面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端口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	退出容器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	提交镜像修改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	查看镜像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列表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24861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6A6A09-1DC7-40D0-97D4-5286AD9A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2277" y="6316543"/>
            <a:ext cx="28448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64109F-9CCF-48B7-BFDD-04EDEFFCFC4A}"/>
              </a:ext>
            </a:extLst>
          </p:cNvPr>
          <p:cNvSpPr txBox="1"/>
          <p:nvPr/>
        </p:nvSpPr>
        <p:spPr>
          <a:xfrm>
            <a:off x="1386840" y="1492497"/>
            <a:ext cx="9723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8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启动容器</a:t>
            </a:r>
            <a:endParaRPr lang="en-US" altLang="zh-CN" sz="28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docker run -d --name=tomcat01 -p 9090:8080 tomcat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B302B23-366E-470C-8ED8-8BBB4995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4" y="2581927"/>
            <a:ext cx="11298152" cy="1002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744AEF-AA7D-4FBF-9EB5-EE62C06E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3935027"/>
            <a:ext cx="5318760" cy="25544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657EB3-666B-4359-9135-5AAEE3A54AEC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Docker</a:t>
            </a:r>
            <a:r>
              <a:rPr lang="zh-CN" altLang="en-US" sz="3200" b="1" dirty="0">
                <a:solidFill>
                  <a:srgbClr val="FF0000"/>
                </a:solidFill>
              </a:rPr>
              <a:t>镜像制作</a:t>
            </a:r>
          </a:p>
        </p:txBody>
      </p:sp>
    </p:spTree>
    <p:extLst>
      <p:ext uri="{BB962C8B-B14F-4D97-AF65-F5344CB8AC3E}">
        <p14:creationId xmlns:p14="http://schemas.microsoft.com/office/powerpoint/2010/main" val="4167394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6A6A09-1DC7-40D0-97D4-5286AD9A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2277" y="6316543"/>
            <a:ext cx="28448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5D97A6-1647-41B3-A02F-4E9BCC084F6D}"/>
              </a:ext>
            </a:extLst>
          </p:cNvPr>
          <p:cNvSpPr txBox="1"/>
          <p:nvPr/>
        </p:nvSpPr>
        <p:spPr>
          <a:xfrm>
            <a:off x="1590040" y="1471494"/>
            <a:ext cx="97231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800" b="1" spc="2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进入容器</a:t>
            </a:r>
            <a:endParaRPr lang="en-US" altLang="zh-CN" sz="2800" b="1" spc="2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docker exec [OPTIONS]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容器</a:t>
            </a:r>
            <a:endParaRPr lang="en-US" altLang="zh-CN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-it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命令行终端进入</a:t>
            </a:r>
            <a:endParaRPr lang="en-US" altLang="zh-CN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(docker </a:t>
            </a:r>
            <a:r>
              <a:rPr lang="en-US" altLang="zh-CN" sz="20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可以看容器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id)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docker exec -it tomcat01 /bin/bash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657EB3-666B-4359-9135-5AAEE3A54AEC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Docker</a:t>
            </a:r>
            <a:r>
              <a:rPr lang="zh-CN" altLang="en-US" sz="3200" b="1" dirty="0">
                <a:solidFill>
                  <a:srgbClr val="FF0000"/>
                </a:solidFill>
              </a:rPr>
              <a:t>镜像制作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84662B-0B86-4F7A-A995-323729DF0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92" y="3780282"/>
            <a:ext cx="10647605" cy="24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7299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6A6A09-1DC7-40D0-97D4-5286AD9A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2277" y="6316543"/>
            <a:ext cx="28448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E2DE2653-B348-47FE-988F-010C0C19AC37}"/>
              </a:ext>
            </a:extLst>
          </p:cNvPr>
          <p:cNvSpPr txBox="1"/>
          <p:nvPr/>
        </p:nvSpPr>
        <p:spPr>
          <a:xfrm>
            <a:off x="1440354" y="1535071"/>
            <a:ext cx="9258125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cp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要拷贝的源文件路径 目标路径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拷贝缺失文件：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cp -r 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webapps.dist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/* 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webapps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用浏览器访问默认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tomcat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界面 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ip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: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端口</a:t>
            </a: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61AFA3-B77C-4E5E-91D3-5D79A48D8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70" y="2668559"/>
            <a:ext cx="9557238" cy="12485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657EB3-666B-4359-9135-5AAEE3A54AEC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Docker</a:t>
            </a:r>
            <a:r>
              <a:rPr lang="zh-CN" altLang="en-US" sz="3200" b="1" dirty="0">
                <a:solidFill>
                  <a:srgbClr val="FF0000"/>
                </a:solidFill>
              </a:rPr>
              <a:t>镜像制作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69C102-255D-44B9-B98F-EB020D46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69" y="3900271"/>
            <a:ext cx="5879752" cy="284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1505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B0AD74-B3E8-4E65-B212-FFC57B84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FE8CD5-1706-43E3-9A1B-184D6B87476A}"/>
              </a:ext>
            </a:extLst>
          </p:cNvPr>
          <p:cNvSpPr txBox="1">
            <a:spLocks noChangeArrowheads="1"/>
          </p:cNvSpPr>
          <p:nvPr/>
        </p:nvSpPr>
        <p:spPr>
          <a:xfrm>
            <a:off x="1705891" y="681872"/>
            <a:ext cx="8972995" cy="5436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本次课程小结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46EBA16F-B70E-4E63-A72B-A848513AE6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23721" y="2033020"/>
            <a:ext cx="5668963" cy="822325"/>
            <a:chOff x="1296" y="1824"/>
            <a:chExt cx="2976" cy="432"/>
          </a:xfrm>
        </p:grpSpPr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9E6172C4-19F3-4D47-84B8-1274E75334B9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rgbClr val="CC6600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" name="AutoShape 6">
              <a:extLst>
                <a:ext uri="{FF2B5EF4-FFF2-40B4-BE49-F238E27FC236}">
                  <a16:creationId xmlns:a16="http://schemas.microsoft.com/office/drawing/2014/main" id="{1DE3048A-466A-4184-B51F-ADD78393981E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CC66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Text Box 7">
              <a:extLst>
                <a:ext uri="{FF2B5EF4-FFF2-40B4-BE49-F238E27FC236}">
                  <a16:creationId xmlns:a16="http://schemas.microsoft.com/office/drawing/2014/main" id="{A70CEF3D-5ACB-4EFE-A698-834D44FC5660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680" y="1934"/>
              <a:ext cx="2527" cy="243"/>
            </a:xfrm>
            <a:prstGeom prst="rect">
              <a:avLst/>
            </a:prstGeom>
            <a:solidFill>
              <a:srgbClr val="CC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2400" b="1" dirty="0">
                  <a:solidFill>
                    <a:schemeClr val="bg1"/>
                  </a:solidFill>
                  <a:ea typeface="华文新魏" pitchFamily="2" charset="-122"/>
                </a:rPr>
                <a:t>Dockerfile</a:t>
              </a:r>
              <a:r>
                <a:rPr lang="zh-CN" altLang="en-US" sz="2400" b="1" dirty="0">
                  <a:solidFill>
                    <a:schemeClr val="bg1"/>
                  </a:solidFill>
                  <a:ea typeface="华文新魏" pitchFamily="2" charset="-122"/>
                </a:rPr>
                <a:t>的简介</a:t>
              </a:r>
            </a:p>
          </p:txBody>
        </p:sp>
        <p:sp>
          <p:nvSpPr>
            <p:cNvPr id="24" name="Text Box 8">
              <a:extLst>
                <a:ext uri="{FF2B5EF4-FFF2-40B4-BE49-F238E27FC236}">
                  <a16:creationId xmlns:a16="http://schemas.microsoft.com/office/drawing/2014/main" id="{2A2691B3-6E9B-489A-99E6-72A14FCDC247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365" y="1911"/>
              <a:ext cx="280" cy="210"/>
            </a:xfrm>
            <a:prstGeom prst="rect">
              <a:avLst/>
            </a:prstGeom>
            <a:solidFill>
              <a:srgbClr val="CC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dirty="0">
                  <a:solidFill>
                    <a:schemeClr val="bg1"/>
                  </a:solidFill>
                  <a:ea typeface="仿宋_GB2312" pitchFamily="49" charset="-122"/>
                </a:rPr>
                <a:t>3.1</a:t>
              </a:r>
            </a:p>
          </p:txBody>
        </p:sp>
      </p:grpSp>
      <p:grpSp>
        <p:nvGrpSpPr>
          <p:cNvPr id="25" name="Group 9">
            <a:extLst>
              <a:ext uri="{FF2B5EF4-FFF2-40B4-BE49-F238E27FC236}">
                <a16:creationId xmlns:a16="http://schemas.microsoft.com/office/drawing/2014/main" id="{CF87AF5F-6C02-4663-A9E9-AA342D8301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23721" y="4034359"/>
            <a:ext cx="5668963" cy="822325"/>
            <a:chOff x="1296" y="1824"/>
            <a:chExt cx="2976" cy="432"/>
          </a:xfrm>
        </p:grpSpPr>
        <p:sp>
          <p:nvSpPr>
            <p:cNvPr id="26" name="AutoShape 10">
              <a:extLst>
                <a:ext uri="{FF2B5EF4-FFF2-40B4-BE49-F238E27FC236}">
                  <a16:creationId xmlns:a16="http://schemas.microsoft.com/office/drawing/2014/main" id="{D434A864-D627-4FA9-AB01-FB8803587B61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rgbClr val="0000CC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7" name="AutoShape 11">
              <a:extLst>
                <a:ext uri="{FF2B5EF4-FFF2-40B4-BE49-F238E27FC236}">
                  <a16:creationId xmlns:a16="http://schemas.microsoft.com/office/drawing/2014/main" id="{0156C1AD-39A7-451D-AB45-4C7BFC1BD6A0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8" name="Text Box 12">
              <a:extLst>
                <a:ext uri="{FF2B5EF4-FFF2-40B4-BE49-F238E27FC236}">
                  <a16:creationId xmlns:a16="http://schemas.microsoft.com/office/drawing/2014/main" id="{9AA8BF57-5C0A-4649-91E5-7096DA6204F3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680" y="1934"/>
              <a:ext cx="2535" cy="243"/>
            </a:xfrm>
            <a:prstGeom prst="rect">
              <a:avLst/>
            </a:prstGeom>
            <a:solidFill>
              <a:srgbClr val="0000CC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2400" b="1" dirty="0">
                  <a:solidFill>
                    <a:schemeClr val="bg1"/>
                  </a:solidFill>
                  <a:ea typeface="华文新魏" pitchFamily="2" charset="-122"/>
                </a:rPr>
                <a:t>Dockerfile</a:t>
              </a:r>
              <a:r>
                <a:rPr lang="zh-CN" altLang="en-US" sz="2400" b="1" dirty="0">
                  <a:solidFill>
                    <a:schemeClr val="bg1"/>
                  </a:solidFill>
                  <a:ea typeface="华文新魏" pitchFamily="2" charset="-122"/>
                </a:rPr>
                <a:t>的应用实例</a:t>
              </a:r>
            </a:p>
          </p:txBody>
        </p:sp>
        <p:sp>
          <p:nvSpPr>
            <p:cNvPr id="29" name="Text Box 13">
              <a:extLst>
                <a:ext uri="{FF2B5EF4-FFF2-40B4-BE49-F238E27FC236}">
                  <a16:creationId xmlns:a16="http://schemas.microsoft.com/office/drawing/2014/main" id="{D46A26FA-4BE1-4EB1-A8B6-5E694428694F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365" y="1911"/>
              <a:ext cx="280" cy="210"/>
            </a:xfrm>
            <a:prstGeom prst="rect">
              <a:avLst/>
            </a:prstGeom>
            <a:solidFill>
              <a:srgbClr val="0000CC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dirty="0">
                  <a:solidFill>
                    <a:schemeClr val="bg1"/>
                  </a:solidFill>
                  <a:ea typeface="仿宋_GB2312" pitchFamily="49" charset="-122"/>
                </a:rPr>
                <a:t>3.3</a:t>
              </a:r>
            </a:p>
          </p:txBody>
        </p:sp>
      </p:grpSp>
      <p:grpSp>
        <p:nvGrpSpPr>
          <p:cNvPr id="30" name="Group 19">
            <a:extLst>
              <a:ext uri="{FF2B5EF4-FFF2-40B4-BE49-F238E27FC236}">
                <a16:creationId xmlns:a16="http://schemas.microsoft.com/office/drawing/2014/main" id="{DBA80682-09C2-4DD5-ABDD-59CA630D36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99735" y="3030235"/>
            <a:ext cx="5668963" cy="822325"/>
            <a:chOff x="1296" y="1824"/>
            <a:chExt cx="2976" cy="432"/>
          </a:xfrm>
        </p:grpSpPr>
        <p:sp>
          <p:nvSpPr>
            <p:cNvPr id="31" name="AutoShape 20">
              <a:extLst>
                <a:ext uri="{FF2B5EF4-FFF2-40B4-BE49-F238E27FC236}">
                  <a16:creationId xmlns:a16="http://schemas.microsoft.com/office/drawing/2014/main" id="{DE324FFE-2802-4A25-A032-7ABA6DD12A3C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rgbClr val="009900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" name="AutoShape 21">
              <a:extLst>
                <a:ext uri="{FF2B5EF4-FFF2-40B4-BE49-F238E27FC236}">
                  <a16:creationId xmlns:a16="http://schemas.microsoft.com/office/drawing/2014/main" id="{5E8E7952-19A5-4A33-B02A-D340540BD412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009900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3" name="Text Box 22">
              <a:extLst>
                <a:ext uri="{FF2B5EF4-FFF2-40B4-BE49-F238E27FC236}">
                  <a16:creationId xmlns:a16="http://schemas.microsoft.com/office/drawing/2014/main" id="{B5F103CB-7876-4C5E-879A-8858B9B00305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680" y="1934"/>
              <a:ext cx="2527" cy="243"/>
            </a:xfrm>
            <a:prstGeom prst="rect">
              <a:avLst/>
            </a:prstGeom>
            <a:solidFill>
              <a:srgbClr val="00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sv-SE" altLang="zh-CN" sz="2400" b="1" dirty="0">
                  <a:solidFill>
                    <a:schemeClr val="bg1"/>
                  </a:solidFill>
                  <a:ea typeface="华文新魏" pitchFamily="2" charset="-122"/>
                </a:rPr>
                <a:t>Dockerfile</a:t>
              </a:r>
              <a:r>
                <a:rPr lang="zh-CN" altLang="en-US" sz="2400" b="1" dirty="0">
                  <a:solidFill>
                    <a:schemeClr val="bg1"/>
                  </a:solidFill>
                  <a:ea typeface="华文新魏" pitchFamily="2" charset="-122"/>
                </a:rPr>
                <a:t>的常用指令</a:t>
              </a:r>
            </a:p>
          </p:txBody>
        </p:sp>
        <p:sp>
          <p:nvSpPr>
            <p:cNvPr id="34" name="Text Box 23">
              <a:extLst>
                <a:ext uri="{FF2B5EF4-FFF2-40B4-BE49-F238E27FC236}">
                  <a16:creationId xmlns:a16="http://schemas.microsoft.com/office/drawing/2014/main" id="{F6E80B21-6B7E-419E-ACA4-4F02B53AD9DC}"/>
                </a:ext>
              </a:extLst>
            </p:cNvPr>
            <p:cNvSpPr txBox="1">
              <a:spLocks noChangeAspect="1" noChangeArrowheads="1"/>
            </p:cNvSpPr>
            <p:nvPr/>
          </p:nvSpPr>
          <p:spPr bwMode="gray">
            <a:xfrm>
              <a:off x="1365" y="1911"/>
              <a:ext cx="280" cy="210"/>
            </a:xfrm>
            <a:prstGeom prst="rect">
              <a:avLst/>
            </a:prstGeom>
            <a:solidFill>
              <a:srgbClr val="00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dirty="0">
                  <a:solidFill>
                    <a:schemeClr val="bg1"/>
                  </a:solidFill>
                  <a:ea typeface="仿宋_GB2312" pitchFamily="49" charset="-122"/>
                </a:rPr>
                <a:t>3.2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50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42" y="969264"/>
            <a:ext cx="5759959" cy="534727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57528" y="1426568"/>
            <a:ext cx="235610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 algn="just">
              <a:lnSpc>
                <a:spcPct val="10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spc="20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截图工具使用</a:t>
            </a:r>
            <a:endParaRPr lang="en-US" altLang="zh-CN" b="1" spc="20" dirty="0" smtClean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355600" indent="-342900" algn="just">
              <a:lnSpc>
                <a:spcPct val="10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图片布局选项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09872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C42A57-3B55-412C-AD61-8147E76D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DF34085-E0F5-4FC7-8F35-84229E31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1" y="1288008"/>
            <a:ext cx="5353010" cy="491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3C8F2E-F8BC-4DB1-8FE7-DCE7115BFC77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2.1 Docker</a:t>
            </a:r>
            <a:r>
              <a:rPr lang="zh-CN" altLang="en-US" sz="3200" b="1" dirty="0">
                <a:solidFill>
                  <a:srgbClr val="FF0000"/>
                </a:solidFill>
              </a:rPr>
              <a:t>镜像原理</a:t>
            </a:r>
          </a:p>
        </p:txBody>
      </p:sp>
    </p:spTree>
    <p:extLst>
      <p:ext uri="{BB962C8B-B14F-4D97-AF65-F5344CB8AC3E}">
        <p14:creationId xmlns:p14="http://schemas.microsoft.com/office/powerpoint/2010/main" val="394718830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827531-1813-4F86-8DB1-F23EBABF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AD2DFF-CE76-441F-B37D-825BD6F3B98D}"/>
              </a:ext>
            </a:extLst>
          </p:cNvPr>
          <p:cNvSpPr txBox="1">
            <a:spLocks noChangeArrowheads="1"/>
          </p:cNvSpPr>
          <p:nvPr/>
        </p:nvSpPr>
        <p:spPr>
          <a:xfrm>
            <a:off x="1705892" y="681872"/>
            <a:ext cx="5298223" cy="5436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作业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F99899-1B13-407E-B9B1-41EEB60800FC}"/>
              </a:ext>
            </a:extLst>
          </p:cNvPr>
          <p:cNvSpPr txBox="1">
            <a:spLocks noChangeArrowheads="1"/>
          </p:cNvSpPr>
          <p:nvPr/>
        </p:nvSpPr>
        <p:spPr>
          <a:xfrm>
            <a:off x="1705892" y="1489954"/>
            <a:ext cx="9179359" cy="426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自己定制</a:t>
            </a:r>
            <a:r>
              <a:rPr lang="en-US" altLang="zh-CN" b="1" dirty="0"/>
              <a:t>tomcat</a:t>
            </a:r>
            <a:r>
              <a:rPr lang="zh-CN" altLang="en-US" b="1" dirty="0"/>
              <a:t>镜像</a:t>
            </a:r>
            <a:endParaRPr lang="en-US" altLang="zh-CN" b="1" dirty="0"/>
          </a:p>
          <a:p>
            <a:endParaRPr lang="zh-CN" altLang="en-US" b="1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32322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673DDCA-C680-4AA2-B6EC-FB5F0ED81D57}"/>
              </a:ext>
            </a:extLst>
          </p:cNvPr>
          <p:cNvSpPr txBox="1"/>
          <p:nvPr/>
        </p:nvSpPr>
        <p:spPr>
          <a:xfrm>
            <a:off x="1440354" y="1535071"/>
            <a:ext cx="9132395" cy="2354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spc="20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镜像是一种轻量级、可执行的独立软件包，它包含运行某个软件所需的所有内容，包括</a:t>
            </a:r>
            <a:r>
              <a:rPr lang="zh-CN" altLang="en-US" sz="2400" b="1" spc="2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代码、运行时环境、依赖库、环境变量和配置文件</a:t>
            </a:r>
            <a:endParaRPr lang="en-US" altLang="zh-CN" sz="24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355600" indent="-342900" algn="just"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Docker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镜像采用分层的结构构建，由多个只读的镜像层组成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55600" indent="-342900" algn="just">
              <a:lnSpc>
                <a:spcPct val="10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endParaRPr lang="en-US" altLang="zh-CN" sz="2400" b="1" spc="2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  <a:p>
            <a:pPr marL="298450" indent="-285750" algn="just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8E27BA-8CAE-4242-BCF7-E038CB67E901}"/>
              </a:ext>
            </a:extLst>
          </p:cNvPr>
          <p:cNvSpPr txBox="1"/>
          <p:nvPr/>
        </p:nvSpPr>
        <p:spPr>
          <a:xfrm>
            <a:off x="8441418" y="1165739"/>
            <a:ext cx="3146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Build once, Run anywhere</a:t>
            </a:r>
            <a:endParaRPr lang="zh-CN" altLang="en-US" dirty="0"/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88" y="3476584"/>
            <a:ext cx="3885132" cy="290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14" y="3173055"/>
            <a:ext cx="4604476" cy="350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657EB3-666B-4359-9135-5AAEE3A54AEC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Docker</a:t>
            </a:r>
            <a:r>
              <a:rPr lang="zh-CN" altLang="en-US" sz="3200" b="1" dirty="0">
                <a:solidFill>
                  <a:srgbClr val="FF0000"/>
                </a:solidFill>
              </a:rPr>
              <a:t>镜像原理</a:t>
            </a:r>
          </a:p>
        </p:txBody>
      </p:sp>
    </p:spTree>
    <p:extLst>
      <p:ext uri="{BB962C8B-B14F-4D97-AF65-F5344CB8AC3E}">
        <p14:creationId xmlns:p14="http://schemas.microsoft.com/office/powerpoint/2010/main" val="1374162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5F2274-F068-4AD5-8405-C00ECB30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631774-3935-4701-B5B9-F829C8C2146B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复习回顾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478CE5-BD87-42B1-810D-2A231BB8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10" y="2151939"/>
            <a:ext cx="4115022" cy="3196490"/>
          </a:xfrm>
          <a:prstGeom prst="rect">
            <a:avLst/>
          </a:prstGeom>
        </p:spPr>
      </p:pic>
      <p:pic>
        <p:nvPicPr>
          <p:cNvPr id="6" name="Picture 2" descr="dockerimage3.png">
            <a:extLst>
              <a:ext uri="{FF2B5EF4-FFF2-40B4-BE49-F238E27FC236}">
                <a16:creationId xmlns:a16="http://schemas.microsoft.com/office/drawing/2014/main" id="{9FACFDA3-9C36-4983-A24B-584D3C38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58" y="1948724"/>
            <a:ext cx="5185437" cy="360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2339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4A9483-DB8C-4735-BBAA-CC1FBABA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C71694E-FBBF-4216-994B-5FC954512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674" y="1400870"/>
            <a:ext cx="5353010" cy="491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5FE96B-4C9F-4BDC-A6D4-08AB17D5ABAD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复习回顾</a:t>
            </a:r>
          </a:p>
        </p:txBody>
      </p:sp>
    </p:spTree>
    <p:extLst>
      <p:ext uri="{BB962C8B-B14F-4D97-AF65-F5344CB8AC3E}">
        <p14:creationId xmlns:p14="http://schemas.microsoft.com/office/powerpoint/2010/main" val="6133644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8A471B-33C1-4661-9F47-DDF9355D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1746" y="6269211"/>
            <a:ext cx="2134235" cy="365760"/>
          </a:xfrm>
        </p:spPr>
        <p:txBody>
          <a:bodyPr/>
          <a:lstStyle/>
          <a:p>
            <a:pPr>
              <a:lnSpc>
                <a:spcPct val="150000"/>
              </a:lnSpc>
            </a:pPr>
            <a:fld id="{0C913308-F349-4B6D-A68A-DD1791B4A57B}" type="slidenum">
              <a:rPr lang="zh-CN" altLang="en-US" smtClean="0"/>
              <a:pPr>
                <a:lnSpc>
                  <a:spcPct val="150000"/>
                </a:lnSpc>
              </a:pPr>
              <a:t>8</a:t>
            </a:fld>
            <a:endParaRPr lang="zh-CN" altLang="en-US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673DDCA-C680-4AA2-B6EC-FB5F0ED81D57}"/>
              </a:ext>
            </a:extLst>
          </p:cNvPr>
          <p:cNvSpPr txBox="1"/>
          <p:nvPr/>
        </p:nvSpPr>
        <p:spPr>
          <a:xfrm>
            <a:off x="1440355" y="1535071"/>
            <a:ext cx="884428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400" b="1" spc="20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Tomcat</a:t>
            </a:r>
            <a:r>
              <a:rPr lang="zh-CN" altLang="en-US" sz="2400" b="1" spc="20" dirty="0">
                <a:latin typeface="宋体" panose="02010600030101010101" pitchFamily="2" charset="-122"/>
                <a:ea typeface="宋体" panose="02010600030101010101" pitchFamily="2" charset="-122"/>
                <a:cs typeface="微软雅黑"/>
              </a:rPr>
              <a:t>镜像的分层结构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微软雅黑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6C8945-55BD-4BF8-A548-17344C77AA55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Docker</a:t>
            </a:r>
            <a:r>
              <a:rPr lang="zh-CN" altLang="en-US" sz="3200" b="1" dirty="0">
                <a:solidFill>
                  <a:srgbClr val="FF0000"/>
                </a:solidFill>
              </a:rPr>
              <a:t>镜像原理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CD7E8B-A7F9-4126-BC2A-F21AB4B2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3" y="2200380"/>
            <a:ext cx="6640302" cy="39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550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53579" y="1625084"/>
            <a:ext cx="3186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inspect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37" y="2400508"/>
            <a:ext cx="8790476" cy="33333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657EB3-666B-4359-9135-5AAEE3A54AEC}"/>
              </a:ext>
            </a:extLst>
          </p:cNvPr>
          <p:cNvSpPr txBox="1"/>
          <p:nvPr/>
        </p:nvSpPr>
        <p:spPr>
          <a:xfrm>
            <a:off x="1727463" y="65431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Docker</a:t>
            </a:r>
            <a:r>
              <a:rPr lang="zh-CN" altLang="en-US" sz="3200" b="1" dirty="0">
                <a:solidFill>
                  <a:srgbClr val="FF0000"/>
                </a:solidFill>
              </a:rPr>
              <a:t>镜像原理</a:t>
            </a:r>
          </a:p>
        </p:txBody>
      </p:sp>
    </p:spTree>
    <p:extLst>
      <p:ext uri="{BB962C8B-B14F-4D97-AF65-F5344CB8AC3E}">
        <p14:creationId xmlns:p14="http://schemas.microsoft.com/office/powerpoint/2010/main" val="3769278942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15033</TotalTime>
  <Words>1551</Words>
  <Application>Microsoft Office PowerPoint</Application>
  <PresentationFormat>宽屏</PresentationFormat>
  <Paragraphs>236</Paragraphs>
  <Slides>41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等线</vt:lpstr>
      <vt:lpstr>等线 Light</vt:lpstr>
      <vt:lpstr>仿宋_GB2312</vt:lpstr>
      <vt:lpstr>黑体</vt:lpstr>
      <vt:lpstr>华文新魏</vt:lpstr>
      <vt:lpstr>楷体</vt:lpstr>
      <vt:lpstr>宋体</vt:lpstr>
      <vt:lpstr>微软雅黑</vt:lpstr>
      <vt:lpstr>Arial</vt:lpstr>
      <vt:lpstr>Book Antiqua</vt:lpstr>
      <vt:lpstr>Broadway</vt:lpstr>
      <vt:lpstr>Calibri</vt:lpstr>
      <vt:lpstr>Times New Roman</vt:lpstr>
      <vt:lpstr>Wingdings</vt:lpstr>
      <vt:lpstr>Office 主题​​</vt:lpstr>
      <vt:lpstr>Office 主题</vt:lpstr>
      <vt:lpstr>云平台开发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 jack</dc:creator>
  <cp:lastModifiedBy>苏泽荫</cp:lastModifiedBy>
  <cp:revision>306</cp:revision>
  <dcterms:created xsi:type="dcterms:W3CDTF">2021-08-01T00:41:46Z</dcterms:created>
  <dcterms:modified xsi:type="dcterms:W3CDTF">2023-09-25T03:22:21Z</dcterms:modified>
</cp:coreProperties>
</file>